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Noteworthy Light"/>
        <a:ea typeface="Noteworthy Light"/>
        <a:cs typeface="Noteworthy Light"/>
        <a:sym typeface="Noteworthy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Noteworthy Light"/>
        <a:ea typeface="Noteworthy Light"/>
        <a:cs typeface="Noteworthy Light"/>
        <a:sym typeface="Noteworthy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Noteworthy Light"/>
        <a:ea typeface="Noteworthy Light"/>
        <a:cs typeface="Noteworthy Light"/>
        <a:sym typeface="Noteworthy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Noteworthy Light"/>
        <a:ea typeface="Noteworthy Light"/>
        <a:cs typeface="Noteworthy Light"/>
        <a:sym typeface="Noteworthy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Noteworthy Light"/>
        <a:ea typeface="Noteworthy Light"/>
        <a:cs typeface="Noteworthy Light"/>
        <a:sym typeface="Noteworthy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Noteworthy Light"/>
        <a:ea typeface="Noteworthy Light"/>
        <a:cs typeface="Noteworthy Light"/>
        <a:sym typeface="Noteworthy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Noteworthy Light"/>
        <a:ea typeface="Noteworthy Light"/>
        <a:cs typeface="Noteworthy Light"/>
        <a:sym typeface="Noteworthy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Noteworthy Light"/>
        <a:ea typeface="Noteworthy Light"/>
        <a:cs typeface="Noteworthy Light"/>
        <a:sym typeface="Noteworthy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Noteworthy Light"/>
        <a:ea typeface="Noteworthy Light"/>
        <a:cs typeface="Noteworthy Light"/>
        <a:sym typeface="Noteworthy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70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Shape 17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6" name="Shape 17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animations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83738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Avenir Next Condensed Regular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Avenir Next Condensed Regular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Avenir Next Condensed Regular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Avenir Next Condensed Regular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Avenir Next Condensed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>
                <a:latin typeface="+mj-lt"/>
                <a:ea typeface="+mj-ea"/>
                <a:cs typeface="+mj-cs"/>
                <a:sym typeface="Avenir Next Condensed Regular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291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 b="1">
                <a:latin typeface="+mj-lt"/>
                <a:ea typeface="+mj-ea"/>
                <a:cs typeface="+mj-cs"/>
                <a:sym typeface="Avenir Next Condensed Regular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>
            <a:spLocks noGrp="1"/>
          </p:cNvSpPr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013700"/>
            <a:ext cx="10464800" cy="1422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Avenir Next Condensed Regular"/>
              </a:defRPr>
            </a:lvl1pPr>
            <a:lvl2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Avenir Next Condensed Regular"/>
              </a:defRPr>
            </a:lvl2pPr>
            <a:lvl3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Avenir Next Condensed Regular"/>
              </a:defRPr>
            </a:lvl3pPr>
            <a:lvl4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Avenir Next Condensed Regular"/>
              </a:defRPr>
            </a:lvl4pPr>
            <a:lvl5pPr marL="0" indent="0" algn="ctr">
              <a:spcBef>
                <a:spcPts val="0"/>
              </a:spcBef>
              <a:buSzTx/>
              <a:buNone/>
              <a:defRPr sz="3700">
                <a:latin typeface="+mj-lt"/>
                <a:ea typeface="+mj-ea"/>
                <a:cs typeface="+mj-cs"/>
                <a:sym typeface="Avenir Next Condensed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"/>
          <p:cNvSpPr/>
          <p:nvPr/>
        </p:nvSpPr>
        <p:spPr>
          <a:xfrm>
            <a:off x="-16424" y="-6584"/>
            <a:ext cx="5192428" cy="9766768"/>
          </a:xfrm>
          <a:prstGeom prst="rect">
            <a:avLst/>
          </a:prstGeom>
          <a:solidFill>
            <a:srgbClr val="92929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D6D5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" name="PROBLEM"/>
          <p:cNvSpPr txBox="1"/>
          <p:nvPr/>
        </p:nvSpPr>
        <p:spPr>
          <a:xfrm>
            <a:off x="747714" y="2307883"/>
            <a:ext cx="305638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Avenir Next Condensed Regular"/>
              </a:defRPr>
            </a:lvl1pPr>
          </a:lstStyle>
          <a:p>
            <a:r>
              <a:t>PROBLEM</a:t>
            </a:r>
          </a:p>
        </p:txBody>
      </p:sp>
      <p:sp>
        <p:nvSpPr>
          <p:cNvPr id="40" name="ALGORITHM"/>
          <p:cNvSpPr txBox="1"/>
          <p:nvPr/>
        </p:nvSpPr>
        <p:spPr>
          <a:xfrm>
            <a:off x="747714" y="4305300"/>
            <a:ext cx="371932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Avenir Next Condensed Regular"/>
              </a:defRPr>
            </a:lvl1pPr>
          </a:lstStyle>
          <a:p>
            <a:r>
              <a:t>ALGORITHM</a:t>
            </a:r>
          </a:p>
        </p:txBody>
      </p:sp>
      <p:sp>
        <p:nvSpPr>
          <p:cNvPr id="41" name="EXPERIMENTS"/>
          <p:cNvSpPr txBox="1">
            <a:spLocks noGrp="1"/>
          </p:cNvSpPr>
          <p:nvPr>
            <p:ph type="body" sz="quarter" idx="21"/>
          </p:nvPr>
        </p:nvSpPr>
        <p:spPr>
          <a:xfrm>
            <a:off x="5386954" y="7527699"/>
            <a:ext cx="7277956" cy="1841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10000" b="1">
                <a:latin typeface="+mj-lt"/>
                <a:ea typeface="+mj-ea"/>
                <a:cs typeface="+mj-cs"/>
                <a:sym typeface="Avenir Next Condensed Regular"/>
              </a:defRPr>
            </a:lvl1pPr>
          </a:lstStyle>
          <a:p>
            <a:r>
              <a:t>EXPERIMENTS</a:t>
            </a:r>
          </a:p>
        </p:txBody>
      </p:sp>
      <p:sp>
        <p:nvSpPr>
          <p:cNvPr id="42" name="GUARANTEES"/>
          <p:cNvSpPr txBox="1"/>
          <p:nvPr/>
        </p:nvSpPr>
        <p:spPr>
          <a:xfrm>
            <a:off x="747714" y="6302716"/>
            <a:ext cx="402412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Avenir Next Condensed Regular"/>
              </a:defRPr>
            </a:lvl1pPr>
          </a:lstStyle>
          <a:p>
            <a:r>
              <a:t>GUARANTEES</a:t>
            </a:r>
          </a:p>
        </p:txBody>
      </p:sp>
      <p:sp>
        <p:nvSpPr>
          <p:cNvPr id="43" name="EXPERIMENTS"/>
          <p:cNvSpPr txBox="1"/>
          <p:nvPr/>
        </p:nvSpPr>
        <p:spPr>
          <a:xfrm>
            <a:off x="747714" y="8300132"/>
            <a:ext cx="429310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Avenir Next Condensed Regular"/>
              </a:defRPr>
            </a:lvl1pPr>
          </a:lstStyle>
          <a:p>
            <a:r>
              <a:t>EXPERIMENTS</a:t>
            </a:r>
          </a:p>
        </p:txBody>
      </p:sp>
      <p:sp>
        <p:nvSpPr>
          <p:cNvPr id="44" name="INSIGHT"/>
          <p:cNvSpPr txBox="1"/>
          <p:nvPr/>
        </p:nvSpPr>
        <p:spPr>
          <a:xfrm>
            <a:off x="747714" y="310466"/>
            <a:ext cx="256946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5E5E5E"/>
                </a:solidFill>
                <a:latin typeface="+mj-lt"/>
                <a:ea typeface="+mj-ea"/>
                <a:cs typeface="+mj-cs"/>
                <a:sym typeface="Avenir Next Condensed Regular"/>
              </a:defRPr>
            </a:lvl1pPr>
          </a:lstStyle>
          <a:p>
            <a:r>
              <a:t>INSIGHT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353308" y="-12700"/>
            <a:ext cx="12298184" cy="215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xfrm>
            <a:off x="350445" y="2552700"/>
            <a:ext cx="12303910" cy="62865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Avenir Next Condensed Regular"/>
              </a:defRPr>
            </a:lvl1pPr>
            <a:lvl2pPr>
              <a:defRPr>
                <a:latin typeface="+mj-lt"/>
                <a:ea typeface="+mj-ea"/>
                <a:cs typeface="+mj-cs"/>
                <a:sym typeface="Avenir Next Condensed Regular"/>
              </a:defRPr>
            </a:lvl2pPr>
            <a:lvl3pPr>
              <a:defRPr>
                <a:latin typeface="+mj-lt"/>
                <a:ea typeface="+mj-ea"/>
                <a:cs typeface="+mj-cs"/>
                <a:sym typeface="Avenir Next Condensed Regular"/>
              </a:defRPr>
            </a:lvl3pPr>
            <a:lvl4pPr>
              <a:defRPr>
                <a:latin typeface="+mj-lt"/>
                <a:ea typeface="+mj-ea"/>
                <a:cs typeface="+mj-cs"/>
                <a:sym typeface="Avenir Next Condensed Regular"/>
              </a:defRPr>
            </a:lvl4pPr>
            <a:lvl5pPr>
              <a:defRPr>
                <a:latin typeface="+mj-lt"/>
                <a:ea typeface="+mj-ea"/>
                <a:cs typeface="+mj-cs"/>
                <a:sym typeface="Avenir Next Condensed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Line"/>
          <p:cNvSpPr/>
          <p:nvPr/>
        </p:nvSpPr>
        <p:spPr>
          <a:xfrm>
            <a:off x="343495" y="571500"/>
            <a:ext cx="12317810" cy="0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3" name="ESWARAN, FALOUTSOS, GUHA &amp; MISHRA"/>
          <p:cNvSpPr txBox="1"/>
          <p:nvPr/>
        </p:nvSpPr>
        <p:spPr>
          <a:xfrm>
            <a:off x="4149039" y="9244886"/>
            <a:ext cx="470672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Avenir Next Condensed Demi Bold"/>
                <a:ea typeface="Avenir Next Condensed Demi Bold"/>
                <a:cs typeface="Avenir Next Condensed Demi Bold"/>
                <a:sym typeface="Avenir Next Condensed Demi Bold"/>
              </a:defRPr>
            </a:lvl1pPr>
          </a:lstStyle>
          <a:p>
            <a:r>
              <a:t>ESWARAN, FALOUTSOS, GUHA &amp; MISHRA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39728" y="9244886"/>
            <a:ext cx="419101" cy="520701"/>
          </a:xfrm>
          <a:prstGeom prst="rect">
            <a:avLst/>
          </a:prstGeom>
        </p:spPr>
        <p:txBody>
          <a:bodyPr/>
          <a:lstStyle>
            <a:lvl1pPr algn="r">
              <a:defRPr sz="2400">
                <a:solidFill>
                  <a:srgbClr val="5E5E5E"/>
                </a:solidFill>
                <a:latin typeface="Avenir Next Condensed Demi Bold"/>
                <a:ea typeface="Avenir Next Condensed Demi Bold"/>
                <a:cs typeface="Avenir Next Condensed Demi Bold"/>
                <a:sym typeface="Avenir Next Condensed Demi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SPOTLIGHT: DETECTING ANOMALIES IN STREAMING GRAPHS"/>
          <p:cNvSpPr txBox="1"/>
          <p:nvPr/>
        </p:nvSpPr>
        <p:spPr>
          <a:xfrm>
            <a:off x="342900" y="57150"/>
            <a:ext cx="68832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Avenir Next Condensed Demi Bold"/>
                <a:ea typeface="Avenir Next Condensed Demi Bold"/>
                <a:cs typeface="Avenir Next Condensed Demi Bold"/>
                <a:sym typeface="Avenir Next Condensed Demi Bold"/>
              </a:defRPr>
            </a:lvl1pPr>
          </a:lstStyle>
          <a:p>
            <a:r>
              <a:t>SPOTLIGHT: DETECTING ANOMALIES IN STREAMING GRAPHS</a:t>
            </a:r>
          </a:p>
        </p:txBody>
      </p:sp>
      <p:sp>
        <p:nvSpPr>
          <p:cNvPr id="66" name="TEXT"/>
          <p:cNvSpPr txBox="1">
            <a:spLocks noGrp="1"/>
          </p:cNvSpPr>
          <p:nvPr>
            <p:ph type="body" sz="quarter" idx="21"/>
          </p:nvPr>
        </p:nvSpPr>
        <p:spPr>
          <a:xfrm>
            <a:off x="12023793" y="57150"/>
            <a:ext cx="631547" cy="520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2400">
                <a:solidFill>
                  <a:srgbClr val="5E5E5E"/>
                </a:solidFill>
                <a:latin typeface="Avenir Next Condensed Demi Bold"/>
                <a:ea typeface="Avenir Next Condensed Demi Bold"/>
                <a:cs typeface="Avenir Next Condensed Demi Bold"/>
                <a:sym typeface="Avenir Next Condensed Demi Bold"/>
              </a:defRPr>
            </a:lvl1pPr>
          </a:lstStyle>
          <a:p>
            <a:r>
              <a:t>TEXT</a:t>
            </a:r>
          </a:p>
        </p:txBody>
      </p:sp>
      <p:sp>
        <p:nvSpPr>
          <p:cNvPr id="67" name="KDD 2018"/>
          <p:cNvSpPr txBox="1"/>
          <p:nvPr/>
        </p:nvSpPr>
        <p:spPr>
          <a:xfrm>
            <a:off x="345369" y="9245600"/>
            <a:ext cx="129174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Avenir Next Condensed Demi Bold"/>
                <a:ea typeface="Avenir Next Condensed Demi Bold"/>
                <a:cs typeface="Avenir Next Condensed Demi Bold"/>
                <a:sym typeface="Avenir Next Condensed Demi Bold"/>
              </a:defRPr>
            </a:lvl1pPr>
          </a:lstStyle>
          <a:p>
            <a:r>
              <a:t>KDD 2018</a:t>
            </a:r>
          </a:p>
        </p:txBody>
      </p:sp>
      <p:sp>
        <p:nvSpPr>
          <p:cNvPr id="68" name="Line"/>
          <p:cNvSpPr/>
          <p:nvPr/>
        </p:nvSpPr>
        <p:spPr>
          <a:xfrm>
            <a:off x="343495" y="9258300"/>
            <a:ext cx="12317810" cy="0"/>
          </a:xfrm>
          <a:prstGeom prst="lin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>
            <a:spLocks noGrp="1"/>
          </p:cNvSpPr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>
                <a:latin typeface="+mj-lt"/>
                <a:ea typeface="+mj-ea"/>
                <a:cs typeface="+mj-cs"/>
                <a:sym typeface="Avenir Next Condensed Regular"/>
              </a:defRPr>
            </a:lvl1pPr>
            <a:lvl2pPr marL="685800" indent="-342900">
              <a:spcBef>
                <a:spcPts val="3200"/>
              </a:spcBef>
              <a:defRPr sz="2800">
                <a:latin typeface="+mj-lt"/>
                <a:ea typeface="+mj-ea"/>
                <a:cs typeface="+mj-cs"/>
                <a:sym typeface="Avenir Next Condensed Regular"/>
              </a:defRPr>
            </a:lvl2pPr>
            <a:lvl3pPr marL="1028700" indent="-342900">
              <a:spcBef>
                <a:spcPts val="3200"/>
              </a:spcBef>
              <a:defRPr sz="2800">
                <a:latin typeface="+mj-lt"/>
                <a:ea typeface="+mj-ea"/>
                <a:cs typeface="+mj-cs"/>
                <a:sym typeface="Avenir Next Condensed Regular"/>
              </a:defRPr>
            </a:lvl3pPr>
            <a:lvl4pPr marL="1371600" indent="-342900">
              <a:spcBef>
                <a:spcPts val="3200"/>
              </a:spcBef>
              <a:defRPr sz="2800">
                <a:latin typeface="+mj-lt"/>
                <a:ea typeface="+mj-ea"/>
                <a:cs typeface="+mj-cs"/>
                <a:sym typeface="Avenir Next Condensed Regular"/>
              </a:defRPr>
            </a:lvl4pPr>
            <a:lvl5pPr marL="1714500" indent="-342900">
              <a:spcBef>
                <a:spcPts val="3200"/>
              </a:spcBef>
              <a:defRPr sz="2800">
                <a:latin typeface="+mj-lt"/>
                <a:ea typeface="+mj-ea"/>
                <a:cs typeface="+mj-cs"/>
                <a:sym typeface="Avenir Next Condensed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Avenir Next Condensed Regular"/>
              </a:defRPr>
            </a:lvl1pPr>
            <a:lvl2pPr>
              <a:defRPr>
                <a:latin typeface="+mj-lt"/>
                <a:ea typeface="+mj-ea"/>
                <a:cs typeface="+mj-cs"/>
                <a:sym typeface="Avenir Next Condensed Regular"/>
              </a:defRPr>
            </a:lvl2pPr>
            <a:lvl3pPr>
              <a:defRPr>
                <a:latin typeface="+mj-lt"/>
                <a:ea typeface="+mj-ea"/>
                <a:cs typeface="+mj-cs"/>
                <a:sym typeface="Avenir Next Condensed Regular"/>
              </a:defRPr>
            </a:lvl3pPr>
            <a:lvl4pPr>
              <a:defRPr>
                <a:latin typeface="+mj-lt"/>
                <a:ea typeface="+mj-ea"/>
                <a:cs typeface="+mj-cs"/>
                <a:sym typeface="Avenir Next Condensed Regular"/>
              </a:defRPr>
            </a:lvl4pPr>
            <a:lvl5pPr>
              <a:defRPr>
                <a:latin typeface="+mj-lt"/>
                <a:ea typeface="+mj-ea"/>
                <a:cs typeface="+mj-cs"/>
                <a:sym typeface="Avenir Next Condensed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>
            <a:spLocks noGrp="1"/>
          </p:cNvSpPr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Image"/>
          <p:cNvSpPr>
            <a:spLocks noGrp="1"/>
          </p:cNvSpPr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Image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venir Next Condensed Regular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venir Next Condensed Regular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venir Next Condensed Regular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venir Next Condensed Regular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venir Next Condensed Regular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venir Next Condensed Regular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venir Next Condensed Regular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venir Next Condensed Regular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1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venir Next Condensed Regular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Detecting Anomalies in Streaming Graphs"/>
          <p:cNvSpPr txBox="1">
            <a:spLocks noGrp="1"/>
          </p:cNvSpPr>
          <p:nvPr>
            <p:ph type="ctrTitle"/>
          </p:nvPr>
        </p:nvSpPr>
        <p:spPr>
          <a:xfrm>
            <a:off x="812626" y="1319197"/>
            <a:ext cx="11379548" cy="1731021"/>
          </a:xfrm>
          <a:prstGeom prst="rect">
            <a:avLst/>
          </a:prstGeom>
        </p:spPr>
        <p:txBody>
          <a:bodyPr/>
          <a:lstStyle>
            <a:lvl1pPr defTabSz="467359">
              <a:defRPr sz="5280"/>
            </a:lvl1pPr>
          </a:lstStyle>
          <a:p>
            <a:r>
              <a:t>Detecting Anomalies in Streaming Graphs</a:t>
            </a:r>
          </a:p>
        </p:txBody>
      </p:sp>
      <p:sp>
        <p:nvSpPr>
          <p:cNvPr id="130" name="Nina Mishra"/>
          <p:cNvSpPr txBox="1"/>
          <p:nvPr/>
        </p:nvSpPr>
        <p:spPr>
          <a:xfrm>
            <a:off x="10196158" y="6811638"/>
            <a:ext cx="184272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+mj-lt"/>
                <a:ea typeface="+mj-ea"/>
                <a:cs typeface="+mj-cs"/>
                <a:sym typeface="Avenir Next Condensed Regular"/>
              </a:defRPr>
            </a:lvl1pPr>
          </a:lstStyle>
          <a:p>
            <a:r>
              <a:t>Nina Mishra</a:t>
            </a:r>
          </a:p>
        </p:txBody>
      </p:sp>
      <p:sp>
        <p:nvSpPr>
          <p:cNvPr id="131" name="Dhivya Eswaran"/>
          <p:cNvSpPr txBox="1"/>
          <p:nvPr/>
        </p:nvSpPr>
        <p:spPr>
          <a:xfrm>
            <a:off x="1047585" y="6811638"/>
            <a:ext cx="232755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+mj-lt"/>
                <a:ea typeface="+mj-ea"/>
                <a:cs typeface="+mj-cs"/>
                <a:sym typeface="Avenir Next Condensed Regular"/>
              </a:defRPr>
            </a:lvl1pPr>
          </a:lstStyle>
          <a:p>
            <a:r>
              <a:t>Dhivya Eswaran</a:t>
            </a:r>
          </a:p>
        </p:txBody>
      </p:sp>
      <p:sp>
        <p:nvSpPr>
          <p:cNvPr id="132" name="Christos Faloutsos"/>
          <p:cNvSpPr txBox="1"/>
          <p:nvPr/>
        </p:nvSpPr>
        <p:spPr>
          <a:xfrm>
            <a:off x="3872336" y="6811638"/>
            <a:ext cx="266283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+mj-lt"/>
                <a:ea typeface="+mj-ea"/>
                <a:cs typeface="+mj-cs"/>
                <a:sym typeface="Avenir Next Condensed Regular"/>
              </a:defRPr>
            </a:lvl1pPr>
          </a:lstStyle>
          <a:p>
            <a:r>
              <a:t>Christos Faloutsos</a:t>
            </a:r>
          </a:p>
        </p:txBody>
      </p:sp>
      <p:sp>
        <p:nvSpPr>
          <p:cNvPr id="133" name="Sudipto Guha"/>
          <p:cNvSpPr txBox="1"/>
          <p:nvPr/>
        </p:nvSpPr>
        <p:spPr>
          <a:xfrm>
            <a:off x="7175071" y="6811638"/>
            <a:ext cx="206786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+mj-lt"/>
                <a:ea typeface="+mj-ea"/>
                <a:cs typeface="+mj-cs"/>
                <a:sym typeface="Avenir Next Condensed Regular"/>
              </a:defRPr>
            </a:lvl1pPr>
          </a:lstStyle>
          <a:p>
            <a:r>
              <a:t>Sudipto Guha</a:t>
            </a:r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23330" y="4283504"/>
            <a:ext cx="2175945" cy="2605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111" y="4283444"/>
            <a:ext cx="2201786" cy="2605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5895" y="4283444"/>
            <a:ext cx="2155718" cy="2605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6396" y="4283444"/>
            <a:ext cx="1962246" cy="260560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potLight"/>
          <p:cNvSpPr txBox="1"/>
          <p:nvPr/>
        </p:nvSpPr>
        <p:spPr>
          <a:xfrm>
            <a:off x="1270000" y="-180250"/>
            <a:ext cx="10464800" cy="2493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6600" b="1">
                <a:latin typeface="+mj-lt"/>
                <a:ea typeface="+mj-ea"/>
                <a:cs typeface="+mj-cs"/>
                <a:sym typeface="Avenir Next Condensed Regular"/>
              </a:defRPr>
            </a:lvl1pPr>
          </a:lstStyle>
          <a:p>
            <a:r>
              <a:t>SpotLight</a:t>
            </a:r>
          </a:p>
        </p:txBody>
      </p:sp>
      <p:sp>
        <p:nvSpPr>
          <p:cNvPr id="139" name="Carnegie Mellon University"/>
          <p:cNvSpPr txBox="1"/>
          <p:nvPr/>
        </p:nvSpPr>
        <p:spPr>
          <a:xfrm>
            <a:off x="1158960" y="7419820"/>
            <a:ext cx="535655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venir Next Condensed Medium"/>
                <a:ea typeface="Avenir Next Condensed Medium"/>
                <a:cs typeface="Avenir Next Condensed Medium"/>
                <a:sym typeface="Avenir Next Condensed Medium"/>
              </a:defRPr>
            </a:lvl1pPr>
          </a:lstStyle>
          <a:p>
            <a:r>
              <a:t>Carnegie Mellon University</a:t>
            </a:r>
          </a:p>
        </p:txBody>
      </p:sp>
      <p:sp>
        <p:nvSpPr>
          <p:cNvPr id="140" name="Amazon"/>
          <p:cNvSpPr txBox="1"/>
          <p:nvPr/>
        </p:nvSpPr>
        <p:spPr>
          <a:xfrm>
            <a:off x="8967748" y="7419820"/>
            <a:ext cx="166969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venir Next Condensed Medium"/>
                <a:ea typeface="Avenir Next Condensed Medium"/>
                <a:cs typeface="Avenir Next Condensed Medium"/>
                <a:sym typeface="Avenir Next Condensed Medium"/>
              </a:defRPr>
            </a:lvl1pPr>
          </a:lstStyle>
          <a:p>
            <a:r>
              <a:t>Amazon</a:t>
            </a:r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6206" y="189301"/>
            <a:ext cx="2570032" cy="941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062" y="-2894"/>
            <a:ext cx="1572646" cy="157264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This work was performed at Amazon."/>
          <p:cNvSpPr txBox="1"/>
          <p:nvPr/>
        </p:nvSpPr>
        <p:spPr>
          <a:xfrm>
            <a:off x="4084538" y="9323343"/>
            <a:ext cx="4835724" cy="427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Apple Symbols"/>
                <a:ea typeface="Apple Symbols"/>
                <a:cs typeface="Apple Symbols"/>
                <a:sym typeface="Apple Symbols"/>
              </a:defRPr>
            </a:lvl1pPr>
          </a:lstStyle>
          <a:p>
            <a:r>
              <a:t>This work was performed at Amazon.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865" name="INSIGHT"/>
          <p:cNvSpPr txBox="1">
            <a:spLocks noGrp="1"/>
          </p:cNvSpPr>
          <p:nvPr>
            <p:ph type="body" idx="21"/>
          </p:nvPr>
        </p:nvSpPr>
        <p:spPr>
          <a:xfrm>
            <a:off x="11600426" y="57150"/>
            <a:ext cx="1054914" cy="520701"/>
          </a:xfrm>
          <a:prstGeom prst="rect">
            <a:avLst/>
          </a:prstGeom>
        </p:spPr>
        <p:txBody>
          <a:bodyPr/>
          <a:lstStyle/>
          <a:p>
            <a:r>
              <a:t>INSIGHT</a:t>
            </a:r>
          </a:p>
        </p:txBody>
      </p:sp>
      <p:sp>
        <p:nvSpPr>
          <p:cNvPr id="866" name="sudden (dis)appearance of…"/>
          <p:cNvSpPr txBox="1">
            <a:spLocks noGrp="1"/>
          </p:cNvSpPr>
          <p:nvPr>
            <p:ph type="title"/>
          </p:nvPr>
        </p:nvSpPr>
        <p:spPr>
          <a:xfrm>
            <a:off x="472734" y="635000"/>
            <a:ext cx="12059332" cy="2395189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sudden</a:t>
            </a:r>
            <a:r>
              <a:t> (dis)appearance of </a:t>
            </a:r>
          </a:p>
          <a:p>
            <a:r>
              <a:t>large dense directed subgraph</a:t>
            </a:r>
          </a:p>
        </p:txBody>
      </p:sp>
      <p:grpSp>
        <p:nvGrpSpPr>
          <p:cNvPr id="914" name="Group"/>
          <p:cNvGrpSpPr/>
          <p:nvPr/>
        </p:nvGrpSpPr>
        <p:grpSpPr>
          <a:xfrm>
            <a:off x="1628449" y="3075734"/>
            <a:ext cx="9625691" cy="2380026"/>
            <a:chOff x="-50800" y="0"/>
            <a:chExt cx="9625690" cy="2380024"/>
          </a:xfrm>
        </p:grpSpPr>
        <p:sp>
          <p:nvSpPr>
            <p:cNvPr id="867" name="steady evolution?"/>
            <p:cNvSpPr/>
            <p:nvPr/>
          </p:nvSpPr>
          <p:spPr>
            <a:xfrm>
              <a:off x="2802811" y="2250844"/>
              <a:ext cx="406789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60000"/>
                </a:lnSpc>
                <a:spcBef>
                  <a:spcPts val="1000"/>
                </a:spcBef>
                <a:defRPr sz="40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pPr>
              <a:endParaRPr/>
            </a:p>
            <a:p>
              <a:pPr>
                <a:lnSpc>
                  <a:spcPct val="60000"/>
                </a:lnSpc>
                <a:spcBef>
                  <a:spcPts val="1000"/>
                </a:spcBef>
                <a:defRPr sz="40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pPr>
              <a:r>
                <a:t>steady evolution?</a:t>
              </a:r>
            </a:p>
          </p:txBody>
        </p:sp>
        <p:pic>
          <p:nvPicPr>
            <p:cNvPr id="1012" name="Connection Line" descr="Connection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800" y="1018710"/>
              <a:ext cx="2342109" cy="1361315"/>
            </a:xfrm>
            <a:prstGeom prst="rect">
              <a:avLst/>
            </a:prstGeom>
            <a:effectLst/>
          </p:spPr>
        </p:pic>
        <p:pic>
          <p:nvPicPr>
            <p:cNvPr id="1014" name="Connection Line" descr="Connection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9859" y="1015026"/>
              <a:ext cx="2135032" cy="1166316"/>
            </a:xfrm>
            <a:prstGeom prst="rect">
              <a:avLst/>
            </a:prstGeom>
            <a:effectLst/>
          </p:spPr>
        </p:pic>
        <p:pic>
          <p:nvPicPr>
            <p:cNvPr id="1016" name="Connection Line" descr="Connection Lin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1384" y="887887"/>
              <a:ext cx="1203784" cy="458023"/>
            </a:xfrm>
            <a:prstGeom prst="rect">
              <a:avLst/>
            </a:prstGeom>
            <a:effectLst/>
          </p:spPr>
        </p:pic>
        <p:grpSp>
          <p:nvGrpSpPr>
            <p:cNvPr id="895" name="Group"/>
            <p:cNvGrpSpPr/>
            <p:nvPr/>
          </p:nvGrpSpPr>
          <p:grpSpPr>
            <a:xfrm>
              <a:off x="2241453" y="14612"/>
              <a:ext cx="1583198" cy="2204572"/>
              <a:chOff x="0" y="0"/>
              <a:chExt cx="1583197" cy="2204570"/>
            </a:xfrm>
          </p:grpSpPr>
          <p:grpSp>
            <p:nvGrpSpPr>
              <p:cNvPr id="885" name="Group"/>
              <p:cNvGrpSpPr/>
              <p:nvPr/>
            </p:nvGrpSpPr>
            <p:grpSpPr>
              <a:xfrm>
                <a:off x="0" y="0"/>
                <a:ext cx="1575080" cy="2010793"/>
                <a:chOff x="0" y="0"/>
                <a:chExt cx="1575079" cy="2010792"/>
              </a:xfrm>
            </p:grpSpPr>
            <p:sp>
              <p:nvSpPr>
                <p:cNvPr id="871" name="Circle"/>
                <p:cNvSpPr/>
                <p:nvPr/>
              </p:nvSpPr>
              <p:spPr>
                <a:xfrm>
                  <a:off x="0" y="270840"/>
                  <a:ext cx="327423" cy="331110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872" name="Circle"/>
                <p:cNvSpPr/>
                <p:nvPr/>
              </p:nvSpPr>
              <p:spPr>
                <a:xfrm>
                  <a:off x="1247656" y="466929"/>
                  <a:ext cx="327424" cy="331110"/>
                </a:xfrm>
                <a:prstGeom prst="ellipse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873" name="Circle"/>
                <p:cNvSpPr/>
                <p:nvPr/>
              </p:nvSpPr>
              <p:spPr>
                <a:xfrm>
                  <a:off x="1247656" y="933859"/>
                  <a:ext cx="327424" cy="331110"/>
                </a:xfrm>
                <a:prstGeom prst="ellipse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874" name="Circle"/>
                <p:cNvSpPr/>
                <p:nvPr/>
              </p:nvSpPr>
              <p:spPr>
                <a:xfrm>
                  <a:off x="0" y="1204699"/>
                  <a:ext cx="327423" cy="331110"/>
                </a:xfrm>
                <a:prstGeom prst="ellipse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875" name="Circle"/>
                <p:cNvSpPr/>
                <p:nvPr/>
              </p:nvSpPr>
              <p:spPr>
                <a:xfrm>
                  <a:off x="1247656" y="1400789"/>
                  <a:ext cx="327424" cy="331110"/>
                </a:xfrm>
                <a:prstGeom prst="ellipse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876" name="Line"/>
                <p:cNvSpPr/>
                <p:nvPr/>
              </p:nvSpPr>
              <p:spPr>
                <a:xfrm flipV="1">
                  <a:off x="382268" y="1594565"/>
                  <a:ext cx="813649" cy="251313"/>
                </a:xfrm>
                <a:prstGeom prst="line">
                  <a:avLst/>
                </a:prstGeom>
                <a:noFill/>
                <a:ln w="25400" cap="flat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prstDash val="solid"/>
                  <a:miter lim="400000"/>
                  <a:tail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877" name="Line"/>
                <p:cNvSpPr/>
                <p:nvPr/>
              </p:nvSpPr>
              <p:spPr>
                <a:xfrm>
                  <a:off x="378425" y="543329"/>
                  <a:ext cx="797772" cy="401417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878" name="Circle"/>
                <p:cNvSpPr/>
                <p:nvPr/>
              </p:nvSpPr>
              <p:spPr>
                <a:xfrm>
                  <a:off x="0" y="1679683"/>
                  <a:ext cx="327423" cy="331110"/>
                </a:xfrm>
                <a:prstGeom prst="ellipse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879" name="Circle"/>
                <p:cNvSpPr/>
                <p:nvPr/>
              </p:nvSpPr>
              <p:spPr>
                <a:xfrm>
                  <a:off x="1247656" y="0"/>
                  <a:ext cx="327424" cy="331110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880" name="Line"/>
                <p:cNvSpPr/>
                <p:nvPr/>
              </p:nvSpPr>
              <p:spPr>
                <a:xfrm flipV="1">
                  <a:off x="381617" y="188019"/>
                  <a:ext cx="814487" cy="226477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881" name="Line"/>
                <p:cNvSpPr/>
                <p:nvPr/>
              </p:nvSpPr>
              <p:spPr>
                <a:xfrm flipV="1">
                  <a:off x="358060" y="613740"/>
                  <a:ext cx="802696" cy="627735"/>
                </a:xfrm>
                <a:prstGeom prst="line">
                  <a:avLst/>
                </a:prstGeom>
                <a:noFill/>
                <a:ln w="25400" cap="flat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prstDash val="solid"/>
                  <a:miter lim="400000"/>
                  <a:tail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882" name="Line"/>
                <p:cNvSpPr/>
                <p:nvPr/>
              </p:nvSpPr>
              <p:spPr>
                <a:xfrm flipV="1">
                  <a:off x="375817" y="1095811"/>
                  <a:ext cx="801200" cy="244639"/>
                </a:xfrm>
                <a:prstGeom prst="line">
                  <a:avLst/>
                </a:prstGeom>
                <a:noFill/>
                <a:ln w="25400" cap="flat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prstDash val="solid"/>
                  <a:miter lim="400000"/>
                  <a:tail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883" name="Circle"/>
                <p:cNvSpPr/>
                <p:nvPr/>
              </p:nvSpPr>
              <p:spPr>
                <a:xfrm>
                  <a:off x="23124" y="716434"/>
                  <a:ext cx="327424" cy="331111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884" name="Line"/>
                <p:cNvSpPr/>
                <p:nvPr/>
              </p:nvSpPr>
              <p:spPr>
                <a:xfrm>
                  <a:off x="391831" y="881989"/>
                  <a:ext cx="795107" cy="174877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grpSp>
            <p:nvGrpSpPr>
              <p:cNvPr id="894" name="Group"/>
              <p:cNvGrpSpPr/>
              <p:nvPr/>
            </p:nvGrpSpPr>
            <p:grpSpPr>
              <a:xfrm>
                <a:off x="8118" y="0"/>
                <a:ext cx="1575080" cy="2204571"/>
                <a:chOff x="0" y="0"/>
                <a:chExt cx="1575078" cy="2204570"/>
              </a:xfrm>
            </p:grpSpPr>
            <p:sp>
              <p:nvSpPr>
                <p:cNvPr id="886" name="Circle"/>
                <p:cNvSpPr/>
                <p:nvPr/>
              </p:nvSpPr>
              <p:spPr>
                <a:xfrm>
                  <a:off x="0" y="270840"/>
                  <a:ext cx="327423" cy="331110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887" name="Circle"/>
                <p:cNvSpPr/>
                <p:nvPr/>
              </p:nvSpPr>
              <p:spPr>
                <a:xfrm>
                  <a:off x="1247656" y="466929"/>
                  <a:ext cx="327423" cy="331110"/>
                </a:xfrm>
                <a:prstGeom prst="ellipse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888" name="Circle"/>
                <p:cNvSpPr/>
                <p:nvPr/>
              </p:nvSpPr>
              <p:spPr>
                <a:xfrm>
                  <a:off x="1247656" y="933859"/>
                  <a:ext cx="327423" cy="331110"/>
                </a:xfrm>
                <a:prstGeom prst="ellipse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889" name="Circle"/>
                <p:cNvSpPr/>
                <p:nvPr/>
              </p:nvSpPr>
              <p:spPr>
                <a:xfrm>
                  <a:off x="0" y="1204699"/>
                  <a:ext cx="327423" cy="331110"/>
                </a:xfrm>
                <a:prstGeom prst="ellipse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890" name="Circle"/>
                <p:cNvSpPr/>
                <p:nvPr/>
              </p:nvSpPr>
              <p:spPr>
                <a:xfrm>
                  <a:off x="1247656" y="1400789"/>
                  <a:ext cx="327423" cy="331110"/>
                </a:xfrm>
                <a:prstGeom prst="ellipse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891" name="Circle"/>
                <p:cNvSpPr/>
                <p:nvPr/>
              </p:nvSpPr>
              <p:spPr>
                <a:xfrm>
                  <a:off x="1247656" y="1873461"/>
                  <a:ext cx="327423" cy="331110"/>
                </a:xfrm>
                <a:prstGeom prst="ellipse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892" name="Circle"/>
                <p:cNvSpPr/>
                <p:nvPr/>
              </p:nvSpPr>
              <p:spPr>
                <a:xfrm>
                  <a:off x="0" y="1679683"/>
                  <a:ext cx="327423" cy="331110"/>
                </a:xfrm>
                <a:prstGeom prst="ellipse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893" name="Circle"/>
                <p:cNvSpPr/>
                <p:nvPr/>
              </p:nvSpPr>
              <p:spPr>
                <a:xfrm>
                  <a:off x="1247656" y="0"/>
                  <a:ext cx="327423" cy="331110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</p:grpSp>
        <p:grpSp>
          <p:nvGrpSpPr>
            <p:cNvPr id="913" name="Group"/>
            <p:cNvGrpSpPr/>
            <p:nvPr/>
          </p:nvGrpSpPr>
          <p:grpSpPr>
            <a:xfrm>
              <a:off x="5891062" y="0"/>
              <a:ext cx="1575081" cy="2225940"/>
              <a:chOff x="0" y="0"/>
              <a:chExt cx="1575079" cy="2225939"/>
            </a:xfrm>
          </p:grpSpPr>
          <p:sp>
            <p:nvSpPr>
              <p:cNvPr id="896" name="Circle"/>
              <p:cNvSpPr/>
              <p:nvPr/>
            </p:nvSpPr>
            <p:spPr>
              <a:xfrm>
                <a:off x="0" y="270840"/>
                <a:ext cx="327423" cy="331110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97" name="Circle"/>
              <p:cNvSpPr/>
              <p:nvPr/>
            </p:nvSpPr>
            <p:spPr>
              <a:xfrm>
                <a:off x="1247656" y="466929"/>
                <a:ext cx="327424" cy="331110"/>
              </a:xfrm>
              <a:prstGeom prst="ellipse">
                <a:avLst/>
              </a:prstGeom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98" name="Circle"/>
              <p:cNvSpPr/>
              <p:nvPr/>
            </p:nvSpPr>
            <p:spPr>
              <a:xfrm>
                <a:off x="1247656" y="933859"/>
                <a:ext cx="327424" cy="331110"/>
              </a:xfrm>
              <a:prstGeom prst="ellipse">
                <a:avLst/>
              </a:prstGeom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99" name="Circle"/>
              <p:cNvSpPr/>
              <p:nvPr/>
            </p:nvSpPr>
            <p:spPr>
              <a:xfrm>
                <a:off x="0" y="1204699"/>
                <a:ext cx="327423" cy="331110"/>
              </a:xfrm>
              <a:prstGeom prst="ellipse">
                <a:avLst/>
              </a:prstGeom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00" name="Circle"/>
              <p:cNvSpPr/>
              <p:nvPr/>
            </p:nvSpPr>
            <p:spPr>
              <a:xfrm>
                <a:off x="1247656" y="1400789"/>
                <a:ext cx="327424" cy="331110"/>
              </a:xfrm>
              <a:prstGeom prst="ellipse">
                <a:avLst/>
              </a:prstGeom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01" name="Line"/>
              <p:cNvSpPr/>
              <p:nvPr/>
            </p:nvSpPr>
            <p:spPr>
              <a:xfrm flipV="1">
                <a:off x="382267" y="1594565"/>
                <a:ext cx="813649" cy="251313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02" name="Line"/>
              <p:cNvSpPr/>
              <p:nvPr/>
            </p:nvSpPr>
            <p:spPr>
              <a:xfrm>
                <a:off x="354235" y="1452950"/>
                <a:ext cx="841682" cy="71932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03" name="Line"/>
              <p:cNvSpPr/>
              <p:nvPr/>
            </p:nvSpPr>
            <p:spPr>
              <a:xfrm>
                <a:off x="378424" y="543329"/>
                <a:ext cx="805694" cy="52777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04" name="Circle"/>
              <p:cNvSpPr/>
              <p:nvPr/>
            </p:nvSpPr>
            <p:spPr>
              <a:xfrm>
                <a:off x="0" y="1679683"/>
                <a:ext cx="327423" cy="331110"/>
              </a:xfrm>
              <a:prstGeom prst="ellipse">
                <a:avLst/>
              </a:prstGeom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05" name="Line"/>
              <p:cNvSpPr/>
              <p:nvPr/>
            </p:nvSpPr>
            <p:spPr>
              <a:xfrm flipV="1">
                <a:off x="335522" y="713289"/>
                <a:ext cx="885953" cy="985538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06" name="Circle"/>
              <p:cNvSpPr/>
              <p:nvPr/>
            </p:nvSpPr>
            <p:spPr>
              <a:xfrm>
                <a:off x="1247656" y="0"/>
                <a:ext cx="327424" cy="331110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07" name="Line"/>
              <p:cNvSpPr/>
              <p:nvPr/>
            </p:nvSpPr>
            <p:spPr>
              <a:xfrm flipV="1">
                <a:off x="381617" y="188019"/>
                <a:ext cx="814487" cy="22647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08" name="Line"/>
              <p:cNvSpPr/>
              <p:nvPr/>
            </p:nvSpPr>
            <p:spPr>
              <a:xfrm flipV="1">
                <a:off x="358060" y="613740"/>
                <a:ext cx="802696" cy="627735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09" name="Line"/>
              <p:cNvSpPr/>
              <p:nvPr/>
            </p:nvSpPr>
            <p:spPr>
              <a:xfrm flipV="1">
                <a:off x="375817" y="1095811"/>
                <a:ext cx="801200" cy="244639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10" name="Circle"/>
              <p:cNvSpPr/>
              <p:nvPr/>
            </p:nvSpPr>
            <p:spPr>
              <a:xfrm>
                <a:off x="1247656" y="1894830"/>
                <a:ext cx="327424" cy="331110"/>
              </a:xfrm>
              <a:prstGeom prst="ellipse">
                <a:avLst/>
              </a:prstGeom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11" name="Line"/>
              <p:cNvSpPr/>
              <p:nvPr/>
            </p:nvSpPr>
            <p:spPr>
              <a:xfrm>
                <a:off x="382268" y="1941365"/>
                <a:ext cx="813649" cy="134041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12" name="Circle"/>
              <p:cNvSpPr/>
              <p:nvPr/>
            </p:nvSpPr>
            <p:spPr>
              <a:xfrm>
                <a:off x="0" y="749922"/>
                <a:ext cx="327423" cy="331110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1011" name="Group"/>
          <p:cNvGrpSpPr/>
          <p:nvPr/>
        </p:nvGrpSpPr>
        <p:grpSpPr>
          <a:xfrm>
            <a:off x="-139324" y="5035252"/>
            <a:ext cx="13504560" cy="4150189"/>
            <a:chOff x="0" y="0"/>
            <a:chExt cx="13504558" cy="4150188"/>
          </a:xfrm>
        </p:grpSpPr>
        <p:grpSp>
          <p:nvGrpSpPr>
            <p:cNvPr id="964" name="Group"/>
            <p:cNvGrpSpPr/>
            <p:nvPr/>
          </p:nvGrpSpPr>
          <p:grpSpPr>
            <a:xfrm>
              <a:off x="1767080" y="1945617"/>
              <a:ext cx="9724638" cy="2204572"/>
              <a:chOff x="-50800" y="0"/>
              <a:chExt cx="9724637" cy="2204570"/>
            </a:xfrm>
          </p:grpSpPr>
          <p:sp>
            <p:nvSpPr>
              <p:cNvPr id="915" name="sudden"/>
              <p:cNvSpPr txBox="1"/>
              <p:nvPr/>
            </p:nvSpPr>
            <p:spPr>
              <a:xfrm>
                <a:off x="3215958" y="271582"/>
                <a:ext cx="3326539" cy="9194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lnSpc>
                    <a:spcPct val="60000"/>
                  </a:lnSpc>
                  <a:spcBef>
                    <a:spcPts val="1000"/>
                  </a:spcBef>
                  <a:defRPr sz="4000">
                    <a:solidFill>
                      <a:schemeClr val="accent2">
                        <a:hueOff val="167855"/>
                        <a:satOff val="17755"/>
                        <a:lumOff val="-16671"/>
                      </a:schemeClr>
                    </a:solidFill>
                    <a:latin typeface="Noteworthy Bold"/>
                    <a:ea typeface="Noteworthy Bold"/>
                    <a:cs typeface="Noteworthy Bold"/>
                    <a:sym typeface="Noteworthy Bold"/>
                  </a:defRPr>
                </a:lvl1pPr>
              </a:lstStyle>
              <a:p>
                <a:r>
                  <a:t>sudden</a:t>
                </a:r>
              </a:p>
            </p:txBody>
          </p:sp>
          <p:pic>
            <p:nvPicPr>
              <p:cNvPr id="1018" name="Connection Line" descr="Connection Line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0800" y="344520"/>
                <a:ext cx="2363264" cy="1047235"/>
              </a:xfrm>
              <a:prstGeom prst="rect">
                <a:avLst/>
              </a:prstGeom>
              <a:effectLst/>
            </p:spPr>
          </p:pic>
          <p:pic>
            <p:nvPicPr>
              <p:cNvPr id="1020" name="Connection Line" descr="Connection Line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0800" y="553128"/>
                <a:ext cx="2173038" cy="759471"/>
              </a:xfrm>
              <a:prstGeom prst="rect">
                <a:avLst/>
              </a:prstGeom>
              <a:effectLst/>
            </p:spPr>
          </p:pic>
          <p:pic>
            <p:nvPicPr>
              <p:cNvPr id="1022" name="Connection Line" descr="Connection Line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92077" y="1081307"/>
                <a:ext cx="1203784" cy="458023"/>
              </a:xfrm>
              <a:prstGeom prst="rect">
                <a:avLst/>
              </a:prstGeom>
              <a:effectLst/>
            </p:spPr>
          </p:pic>
          <p:grpSp>
            <p:nvGrpSpPr>
              <p:cNvPr id="941" name="Group"/>
              <p:cNvGrpSpPr/>
              <p:nvPr/>
            </p:nvGrpSpPr>
            <p:grpSpPr>
              <a:xfrm>
                <a:off x="5914774" y="0"/>
                <a:ext cx="1575081" cy="2204571"/>
                <a:chOff x="0" y="0"/>
                <a:chExt cx="1575079" cy="2204570"/>
              </a:xfrm>
            </p:grpSpPr>
            <p:grpSp>
              <p:nvGrpSpPr>
                <p:cNvPr id="931" name="Group"/>
                <p:cNvGrpSpPr/>
                <p:nvPr/>
              </p:nvGrpSpPr>
              <p:grpSpPr>
                <a:xfrm>
                  <a:off x="0" y="16195"/>
                  <a:ext cx="1575080" cy="1706390"/>
                  <a:chOff x="0" y="0"/>
                  <a:chExt cx="1575078" cy="1706389"/>
                </a:xfrm>
              </p:grpSpPr>
              <p:sp>
                <p:nvSpPr>
                  <p:cNvPr id="919" name="Circle"/>
                  <p:cNvSpPr/>
                  <p:nvPr/>
                </p:nvSpPr>
                <p:spPr>
                  <a:xfrm>
                    <a:off x="0" y="245331"/>
                    <a:ext cx="327423" cy="33111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20" name="Circle"/>
                  <p:cNvSpPr/>
                  <p:nvPr/>
                </p:nvSpPr>
                <p:spPr>
                  <a:xfrm>
                    <a:off x="1247656" y="441420"/>
                    <a:ext cx="327423" cy="33111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21" name="Circle"/>
                  <p:cNvSpPr/>
                  <p:nvPr/>
                </p:nvSpPr>
                <p:spPr>
                  <a:xfrm>
                    <a:off x="0" y="712260"/>
                    <a:ext cx="327423" cy="33111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22" name="Circle"/>
                  <p:cNvSpPr/>
                  <p:nvPr/>
                </p:nvSpPr>
                <p:spPr>
                  <a:xfrm>
                    <a:off x="1247656" y="908350"/>
                    <a:ext cx="327423" cy="33111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23" name="Line"/>
                  <p:cNvSpPr/>
                  <p:nvPr/>
                </p:nvSpPr>
                <p:spPr>
                  <a:xfrm>
                    <a:off x="368706" y="877815"/>
                    <a:ext cx="795107" cy="17487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  <a:tailEnd type="stealth" w="med" len="med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24" name="Circle"/>
                  <p:cNvSpPr/>
                  <p:nvPr/>
                </p:nvSpPr>
                <p:spPr>
                  <a:xfrm>
                    <a:off x="1247656" y="1375280"/>
                    <a:ext cx="327423" cy="33111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25" name="Circle"/>
                  <p:cNvSpPr/>
                  <p:nvPr/>
                </p:nvSpPr>
                <p:spPr>
                  <a:xfrm>
                    <a:off x="1247656" y="0"/>
                    <a:ext cx="327423" cy="33111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26" name="Line"/>
                  <p:cNvSpPr/>
                  <p:nvPr/>
                </p:nvSpPr>
                <p:spPr>
                  <a:xfrm flipV="1">
                    <a:off x="371531" y="144165"/>
                    <a:ext cx="813648" cy="1730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  <a:tailEnd type="stealth" w="med" len="med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27" name="Line"/>
                  <p:cNvSpPr/>
                  <p:nvPr/>
                </p:nvSpPr>
                <p:spPr>
                  <a:xfrm>
                    <a:off x="307592" y="1062702"/>
                    <a:ext cx="894705" cy="49108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  <a:tailEnd type="stealth" w="med" len="med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28" name="Line"/>
                  <p:cNvSpPr/>
                  <p:nvPr/>
                </p:nvSpPr>
                <p:spPr>
                  <a:xfrm>
                    <a:off x="387139" y="454106"/>
                    <a:ext cx="788041" cy="9955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  <a:tailEnd type="stealth" w="med" len="med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29" name="Line"/>
                  <p:cNvSpPr/>
                  <p:nvPr/>
                </p:nvSpPr>
                <p:spPr>
                  <a:xfrm flipV="1">
                    <a:off x="375772" y="649751"/>
                    <a:ext cx="788041" cy="146475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  <a:tailEnd type="stealth" w="med" len="med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30" name="Line"/>
                  <p:cNvSpPr/>
                  <p:nvPr/>
                </p:nvSpPr>
                <p:spPr>
                  <a:xfrm flipV="1">
                    <a:off x="350653" y="238127"/>
                    <a:ext cx="835617" cy="46779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  <a:tailEnd type="stealth" w="med" len="med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40" name="Group"/>
                <p:cNvGrpSpPr/>
                <p:nvPr/>
              </p:nvGrpSpPr>
              <p:grpSpPr>
                <a:xfrm>
                  <a:off x="0" y="0"/>
                  <a:ext cx="1575079" cy="2204571"/>
                  <a:chOff x="0" y="0"/>
                  <a:chExt cx="1575078" cy="2204570"/>
                </a:xfrm>
              </p:grpSpPr>
              <p:sp>
                <p:nvSpPr>
                  <p:cNvPr id="932" name="Circle"/>
                  <p:cNvSpPr/>
                  <p:nvPr/>
                </p:nvSpPr>
                <p:spPr>
                  <a:xfrm>
                    <a:off x="0" y="270840"/>
                    <a:ext cx="327423" cy="33111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33" name="Circle"/>
                  <p:cNvSpPr/>
                  <p:nvPr/>
                </p:nvSpPr>
                <p:spPr>
                  <a:xfrm>
                    <a:off x="1247656" y="466929"/>
                    <a:ext cx="327423" cy="331110"/>
                  </a:xfrm>
                  <a:prstGeom prst="ellipse">
                    <a:avLst/>
                  </a:prstGeom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34" name="Circle"/>
                  <p:cNvSpPr/>
                  <p:nvPr/>
                </p:nvSpPr>
                <p:spPr>
                  <a:xfrm>
                    <a:off x="1247656" y="933859"/>
                    <a:ext cx="327423" cy="331110"/>
                  </a:xfrm>
                  <a:prstGeom prst="ellipse">
                    <a:avLst/>
                  </a:prstGeom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35" name="Circle"/>
                  <p:cNvSpPr/>
                  <p:nvPr/>
                </p:nvSpPr>
                <p:spPr>
                  <a:xfrm>
                    <a:off x="0" y="1204699"/>
                    <a:ext cx="327423" cy="331110"/>
                  </a:xfrm>
                  <a:prstGeom prst="ellipse">
                    <a:avLst/>
                  </a:prstGeom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36" name="Circle"/>
                  <p:cNvSpPr/>
                  <p:nvPr/>
                </p:nvSpPr>
                <p:spPr>
                  <a:xfrm>
                    <a:off x="1247656" y="1400789"/>
                    <a:ext cx="327423" cy="331110"/>
                  </a:xfrm>
                  <a:prstGeom prst="ellipse">
                    <a:avLst/>
                  </a:prstGeom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37" name="Circle"/>
                  <p:cNvSpPr/>
                  <p:nvPr/>
                </p:nvSpPr>
                <p:spPr>
                  <a:xfrm>
                    <a:off x="1247656" y="1873461"/>
                    <a:ext cx="327423" cy="331110"/>
                  </a:xfrm>
                  <a:prstGeom prst="ellipse">
                    <a:avLst/>
                  </a:prstGeom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38" name="Circle"/>
                  <p:cNvSpPr/>
                  <p:nvPr/>
                </p:nvSpPr>
                <p:spPr>
                  <a:xfrm>
                    <a:off x="0" y="1679683"/>
                    <a:ext cx="327423" cy="331110"/>
                  </a:xfrm>
                  <a:prstGeom prst="ellipse">
                    <a:avLst/>
                  </a:prstGeom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39" name="Circle"/>
                  <p:cNvSpPr/>
                  <p:nvPr/>
                </p:nvSpPr>
                <p:spPr>
                  <a:xfrm>
                    <a:off x="1247656" y="0"/>
                    <a:ext cx="327423" cy="33111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963" name="Group"/>
              <p:cNvGrpSpPr/>
              <p:nvPr/>
            </p:nvGrpSpPr>
            <p:grpSpPr>
              <a:xfrm>
                <a:off x="2245682" y="0"/>
                <a:ext cx="1579662" cy="2204571"/>
                <a:chOff x="0" y="0"/>
                <a:chExt cx="1579660" cy="2204570"/>
              </a:xfrm>
            </p:grpSpPr>
            <p:grpSp>
              <p:nvGrpSpPr>
                <p:cNvPr id="953" name="Group"/>
                <p:cNvGrpSpPr/>
                <p:nvPr/>
              </p:nvGrpSpPr>
              <p:grpSpPr>
                <a:xfrm>
                  <a:off x="4582" y="16195"/>
                  <a:ext cx="1575079" cy="1706390"/>
                  <a:chOff x="0" y="0"/>
                  <a:chExt cx="1575078" cy="1706389"/>
                </a:xfrm>
              </p:grpSpPr>
              <p:sp>
                <p:nvSpPr>
                  <p:cNvPr id="942" name="Circle"/>
                  <p:cNvSpPr/>
                  <p:nvPr/>
                </p:nvSpPr>
                <p:spPr>
                  <a:xfrm>
                    <a:off x="0" y="245331"/>
                    <a:ext cx="327423" cy="33111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43" name="Circle"/>
                  <p:cNvSpPr/>
                  <p:nvPr/>
                </p:nvSpPr>
                <p:spPr>
                  <a:xfrm>
                    <a:off x="0" y="712260"/>
                    <a:ext cx="327423" cy="33111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44" name="Circle"/>
                  <p:cNvSpPr/>
                  <p:nvPr/>
                </p:nvSpPr>
                <p:spPr>
                  <a:xfrm>
                    <a:off x="1247656" y="908350"/>
                    <a:ext cx="327423" cy="33111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45" name="Line"/>
                  <p:cNvSpPr/>
                  <p:nvPr/>
                </p:nvSpPr>
                <p:spPr>
                  <a:xfrm>
                    <a:off x="368706" y="877815"/>
                    <a:ext cx="795107" cy="17487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  <a:tailEnd type="stealth" w="med" len="med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46" name="Circle"/>
                  <p:cNvSpPr/>
                  <p:nvPr/>
                </p:nvSpPr>
                <p:spPr>
                  <a:xfrm>
                    <a:off x="1247656" y="1375280"/>
                    <a:ext cx="327423" cy="33111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47" name="Circle"/>
                  <p:cNvSpPr/>
                  <p:nvPr/>
                </p:nvSpPr>
                <p:spPr>
                  <a:xfrm>
                    <a:off x="1247656" y="0"/>
                    <a:ext cx="327423" cy="33111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48" name="Line"/>
                  <p:cNvSpPr/>
                  <p:nvPr/>
                </p:nvSpPr>
                <p:spPr>
                  <a:xfrm flipV="1">
                    <a:off x="371531" y="144165"/>
                    <a:ext cx="813648" cy="1730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  <a:tailEnd type="stealth" w="med" len="med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49" name="Line"/>
                  <p:cNvSpPr/>
                  <p:nvPr/>
                </p:nvSpPr>
                <p:spPr>
                  <a:xfrm>
                    <a:off x="378424" y="517820"/>
                    <a:ext cx="803809" cy="4269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  <a:tailEnd type="stealth" w="med" len="med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50" name="Line"/>
                  <p:cNvSpPr/>
                  <p:nvPr/>
                </p:nvSpPr>
                <p:spPr>
                  <a:xfrm>
                    <a:off x="339986" y="981300"/>
                    <a:ext cx="856782" cy="52730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  <a:tailEnd type="stealth" w="med" len="med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51" name="Circle"/>
                  <p:cNvSpPr/>
                  <p:nvPr/>
                </p:nvSpPr>
                <p:spPr>
                  <a:xfrm>
                    <a:off x="1247655" y="454175"/>
                    <a:ext cx="327424" cy="33111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52" name="Line"/>
                  <p:cNvSpPr/>
                  <p:nvPr/>
                </p:nvSpPr>
                <p:spPr>
                  <a:xfrm>
                    <a:off x="393296" y="428896"/>
                    <a:ext cx="828397" cy="19351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  <a:tailEnd type="stealth" w="med" len="med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62" name="Group"/>
                <p:cNvGrpSpPr/>
                <p:nvPr/>
              </p:nvGrpSpPr>
              <p:grpSpPr>
                <a:xfrm>
                  <a:off x="0" y="0"/>
                  <a:ext cx="1575079" cy="2204571"/>
                  <a:chOff x="0" y="0"/>
                  <a:chExt cx="1575078" cy="2204570"/>
                </a:xfrm>
              </p:grpSpPr>
              <p:sp>
                <p:nvSpPr>
                  <p:cNvPr id="954" name="Circle"/>
                  <p:cNvSpPr/>
                  <p:nvPr/>
                </p:nvSpPr>
                <p:spPr>
                  <a:xfrm>
                    <a:off x="0" y="270840"/>
                    <a:ext cx="327423" cy="33111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55" name="Circle"/>
                  <p:cNvSpPr/>
                  <p:nvPr/>
                </p:nvSpPr>
                <p:spPr>
                  <a:xfrm>
                    <a:off x="1247656" y="466929"/>
                    <a:ext cx="327423" cy="331110"/>
                  </a:xfrm>
                  <a:prstGeom prst="ellipse">
                    <a:avLst/>
                  </a:prstGeom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56" name="Circle"/>
                  <p:cNvSpPr/>
                  <p:nvPr/>
                </p:nvSpPr>
                <p:spPr>
                  <a:xfrm>
                    <a:off x="1247656" y="933859"/>
                    <a:ext cx="327423" cy="331110"/>
                  </a:xfrm>
                  <a:prstGeom prst="ellipse">
                    <a:avLst/>
                  </a:prstGeom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57" name="Circle"/>
                  <p:cNvSpPr/>
                  <p:nvPr/>
                </p:nvSpPr>
                <p:spPr>
                  <a:xfrm>
                    <a:off x="0" y="1204699"/>
                    <a:ext cx="327423" cy="331110"/>
                  </a:xfrm>
                  <a:prstGeom prst="ellipse">
                    <a:avLst/>
                  </a:prstGeom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58" name="Circle"/>
                  <p:cNvSpPr/>
                  <p:nvPr/>
                </p:nvSpPr>
                <p:spPr>
                  <a:xfrm>
                    <a:off x="1247656" y="1400789"/>
                    <a:ext cx="327423" cy="331110"/>
                  </a:xfrm>
                  <a:prstGeom prst="ellipse">
                    <a:avLst/>
                  </a:prstGeom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59" name="Circle"/>
                  <p:cNvSpPr/>
                  <p:nvPr/>
                </p:nvSpPr>
                <p:spPr>
                  <a:xfrm>
                    <a:off x="1247656" y="1873461"/>
                    <a:ext cx="327423" cy="331110"/>
                  </a:xfrm>
                  <a:prstGeom prst="ellipse">
                    <a:avLst/>
                  </a:prstGeom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60" name="Circle"/>
                  <p:cNvSpPr/>
                  <p:nvPr/>
                </p:nvSpPr>
                <p:spPr>
                  <a:xfrm>
                    <a:off x="0" y="1679683"/>
                    <a:ext cx="327423" cy="331110"/>
                  </a:xfrm>
                  <a:prstGeom prst="ellipse">
                    <a:avLst/>
                  </a:prstGeom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61" name="Circle"/>
                  <p:cNvSpPr/>
                  <p:nvPr/>
                </p:nvSpPr>
                <p:spPr>
                  <a:xfrm>
                    <a:off x="1247656" y="0"/>
                    <a:ext cx="327423" cy="33111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1010" name="Group"/>
            <p:cNvGrpSpPr/>
            <p:nvPr/>
          </p:nvGrpSpPr>
          <p:grpSpPr>
            <a:xfrm>
              <a:off x="-1" y="0"/>
              <a:ext cx="13504560" cy="2475590"/>
              <a:chOff x="0" y="0"/>
              <a:chExt cx="13504558" cy="2475589"/>
            </a:xfrm>
          </p:grpSpPr>
          <p:sp>
            <p:nvSpPr>
              <p:cNvPr id="965" name="initial"/>
              <p:cNvSpPr/>
              <p:nvPr/>
            </p:nvSpPr>
            <p:spPr>
              <a:xfrm>
                <a:off x="0" y="2475589"/>
                <a:ext cx="1831914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lnSpc>
                    <a:spcPct val="60000"/>
                  </a:lnSpc>
                  <a:spcBef>
                    <a:spcPts val="1000"/>
                  </a:spcBef>
                  <a:defRPr sz="3600">
                    <a:solidFill>
                      <a:schemeClr val="accent2">
                        <a:hueOff val="167855"/>
                        <a:satOff val="17755"/>
                        <a:lumOff val="-16671"/>
                      </a:schemeClr>
                    </a:solidFill>
                    <a:latin typeface="Noteworthy Bold"/>
                    <a:ea typeface="Noteworthy Bold"/>
                    <a:cs typeface="Noteworthy Bold"/>
                    <a:sym typeface="Noteworthy Bold"/>
                  </a:defRPr>
                </a:lvl1pPr>
              </a:lstStyle>
              <a:p>
                <a:r>
                  <a:t>initial</a:t>
                </a:r>
              </a:p>
            </p:txBody>
          </p:sp>
          <p:sp>
            <p:nvSpPr>
              <p:cNvPr id="966" name="final"/>
              <p:cNvSpPr/>
              <p:nvPr/>
            </p:nvSpPr>
            <p:spPr>
              <a:xfrm>
                <a:off x="11672644" y="2424789"/>
                <a:ext cx="1831915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lnSpc>
                    <a:spcPct val="60000"/>
                  </a:lnSpc>
                  <a:spcBef>
                    <a:spcPts val="1000"/>
                  </a:spcBef>
                  <a:defRPr sz="3600">
                    <a:solidFill>
                      <a:schemeClr val="accent2">
                        <a:hueOff val="167855"/>
                        <a:satOff val="17755"/>
                        <a:lumOff val="-16671"/>
                      </a:schemeClr>
                    </a:solidFill>
                    <a:latin typeface="Noteworthy Bold"/>
                    <a:ea typeface="Noteworthy Bold"/>
                    <a:cs typeface="Noteworthy Bold"/>
                    <a:sym typeface="Noteworthy Bold"/>
                  </a:defRPr>
                </a:lvl1pPr>
              </a:lstStyle>
              <a:p>
                <a:r>
                  <a:t>final</a:t>
                </a:r>
              </a:p>
            </p:txBody>
          </p:sp>
          <p:grpSp>
            <p:nvGrpSpPr>
              <p:cNvPr id="989" name="Group"/>
              <p:cNvGrpSpPr/>
              <p:nvPr/>
            </p:nvGrpSpPr>
            <p:grpSpPr>
              <a:xfrm>
                <a:off x="1084850" y="253036"/>
                <a:ext cx="1575080" cy="2204572"/>
                <a:chOff x="0" y="0"/>
                <a:chExt cx="1575079" cy="2204570"/>
              </a:xfrm>
            </p:grpSpPr>
            <p:grpSp>
              <p:nvGrpSpPr>
                <p:cNvPr id="979" name="Group"/>
                <p:cNvGrpSpPr/>
                <p:nvPr/>
              </p:nvGrpSpPr>
              <p:grpSpPr>
                <a:xfrm>
                  <a:off x="-1" y="25399"/>
                  <a:ext cx="1575080" cy="1706391"/>
                  <a:chOff x="0" y="0"/>
                  <a:chExt cx="1575078" cy="1706389"/>
                </a:xfrm>
              </p:grpSpPr>
              <p:sp>
                <p:nvSpPr>
                  <p:cNvPr id="967" name="Circle"/>
                  <p:cNvSpPr/>
                  <p:nvPr/>
                </p:nvSpPr>
                <p:spPr>
                  <a:xfrm>
                    <a:off x="0" y="245331"/>
                    <a:ext cx="327423" cy="33111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68" name="Circle"/>
                  <p:cNvSpPr/>
                  <p:nvPr/>
                </p:nvSpPr>
                <p:spPr>
                  <a:xfrm>
                    <a:off x="1247656" y="441420"/>
                    <a:ext cx="327423" cy="33111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69" name="Circle"/>
                  <p:cNvSpPr/>
                  <p:nvPr/>
                </p:nvSpPr>
                <p:spPr>
                  <a:xfrm>
                    <a:off x="0" y="712260"/>
                    <a:ext cx="327423" cy="33111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70" name="Circle"/>
                  <p:cNvSpPr/>
                  <p:nvPr/>
                </p:nvSpPr>
                <p:spPr>
                  <a:xfrm>
                    <a:off x="1247656" y="908350"/>
                    <a:ext cx="327423" cy="33111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71" name="Line"/>
                  <p:cNvSpPr/>
                  <p:nvPr/>
                </p:nvSpPr>
                <p:spPr>
                  <a:xfrm>
                    <a:off x="368706" y="877815"/>
                    <a:ext cx="795107" cy="174877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  <a:tailEnd type="stealth" w="med" len="med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72" name="Circle"/>
                  <p:cNvSpPr/>
                  <p:nvPr/>
                </p:nvSpPr>
                <p:spPr>
                  <a:xfrm>
                    <a:off x="1247656" y="1375280"/>
                    <a:ext cx="327423" cy="33111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73" name="Line"/>
                  <p:cNvSpPr/>
                  <p:nvPr/>
                </p:nvSpPr>
                <p:spPr>
                  <a:xfrm>
                    <a:off x="374832" y="416359"/>
                    <a:ext cx="828397" cy="193513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  <a:tailEnd type="stealth" w="med" len="med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74" name="Circle"/>
                  <p:cNvSpPr/>
                  <p:nvPr/>
                </p:nvSpPr>
                <p:spPr>
                  <a:xfrm>
                    <a:off x="1247656" y="0"/>
                    <a:ext cx="327423" cy="33111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75" name="Line"/>
                  <p:cNvSpPr/>
                  <p:nvPr/>
                </p:nvSpPr>
                <p:spPr>
                  <a:xfrm flipV="1">
                    <a:off x="371530" y="144165"/>
                    <a:ext cx="813649" cy="17301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  <a:tailEnd type="stealth" w="med" len="med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76" name="Line"/>
                  <p:cNvSpPr/>
                  <p:nvPr/>
                </p:nvSpPr>
                <p:spPr>
                  <a:xfrm>
                    <a:off x="331805" y="1012085"/>
                    <a:ext cx="870492" cy="541706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  <a:tailEnd type="stealth" w="med" len="med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77" name="Line"/>
                  <p:cNvSpPr/>
                  <p:nvPr/>
                </p:nvSpPr>
                <p:spPr>
                  <a:xfrm flipV="1">
                    <a:off x="365930" y="235415"/>
                    <a:ext cx="830252" cy="56272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  <a:tailEnd type="stealth" w="med" len="med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78" name="Line"/>
                  <p:cNvSpPr/>
                  <p:nvPr/>
                </p:nvSpPr>
                <p:spPr>
                  <a:xfrm>
                    <a:off x="378424" y="517820"/>
                    <a:ext cx="803809" cy="426988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  <a:tailEnd type="stealth" w="med" len="med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88" name="Group"/>
                <p:cNvGrpSpPr/>
                <p:nvPr/>
              </p:nvGrpSpPr>
              <p:grpSpPr>
                <a:xfrm>
                  <a:off x="0" y="0"/>
                  <a:ext cx="1575079" cy="2204571"/>
                  <a:chOff x="0" y="0"/>
                  <a:chExt cx="1575078" cy="2204570"/>
                </a:xfrm>
              </p:grpSpPr>
              <p:sp>
                <p:nvSpPr>
                  <p:cNvPr id="980" name="Circle"/>
                  <p:cNvSpPr/>
                  <p:nvPr/>
                </p:nvSpPr>
                <p:spPr>
                  <a:xfrm>
                    <a:off x="0" y="270840"/>
                    <a:ext cx="327423" cy="33111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81" name="Circle"/>
                  <p:cNvSpPr/>
                  <p:nvPr/>
                </p:nvSpPr>
                <p:spPr>
                  <a:xfrm>
                    <a:off x="1247656" y="466929"/>
                    <a:ext cx="327423" cy="331110"/>
                  </a:xfrm>
                  <a:prstGeom prst="ellipse">
                    <a:avLst/>
                  </a:prstGeom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82" name="Circle"/>
                  <p:cNvSpPr/>
                  <p:nvPr/>
                </p:nvSpPr>
                <p:spPr>
                  <a:xfrm>
                    <a:off x="1247656" y="933859"/>
                    <a:ext cx="327423" cy="331110"/>
                  </a:xfrm>
                  <a:prstGeom prst="ellipse">
                    <a:avLst/>
                  </a:prstGeom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83" name="Circle"/>
                  <p:cNvSpPr/>
                  <p:nvPr/>
                </p:nvSpPr>
                <p:spPr>
                  <a:xfrm>
                    <a:off x="0" y="1204699"/>
                    <a:ext cx="327423" cy="331110"/>
                  </a:xfrm>
                  <a:prstGeom prst="ellipse">
                    <a:avLst/>
                  </a:prstGeom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84" name="Circle"/>
                  <p:cNvSpPr/>
                  <p:nvPr/>
                </p:nvSpPr>
                <p:spPr>
                  <a:xfrm>
                    <a:off x="1247656" y="1400789"/>
                    <a:ext cx="327423" cy="331110"/>
                  </a:xfrm>
                  <a:prstGeom prst="ellipse">
                    <a:avLst/>
                  </a:prstGeom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85" name="Circle"/>
                  <p:cNvSpPr/>
                  <p:nvPr/>
                </p:nvSpPr>
                <p:spPr>
                  <a:xfrm>
                    <a:off x="1247656" y="1873461"/>
                    <a:ext cx="327423" cy="331110"/>
                  </a:xfrm>
                  <a:prstGeom prst="ellipse">
                    <a:avLst/>
                  </a:prstGeom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86" name="Circle"/>
                  <p:cNvSpPr/>
                  <p:nvPr/>
                </p:nvSpPr>
                <p:spPr>
                  <a:xfrm>
                    <a:off x="0" y="1679683"/>
                    <a:ext cx="327423" cy="331110"/>
                  </a:xfrm>
                  <a:prstGeom prst="ellipse">
                    <a:avLst/>
                  </a:prstGeom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  <p:sp>
                <p:nvSpPr>
                  <p:cNvPr id="987" name="Circle"/>
                  <p:cNvSpPr/>
                  <p:nvPr/>
                </p:nvSpPr>
                <p:spPr>
                  <a:xfrm>
                    <a:off x="1247656" y="0"/>
                    <a:ext cx="327423" cy="33111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40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009" name="Group"/>
              <p:cNvGrpSpPr/>
              <p:nvPr/>
            </p:nvGrpSpPr>
            <p:grpSpPr>
              <a:xfrm>
                <a:off x="10665326" y="0"/>
                <a:ext cx="1575080" cy="2204572"/>
                <a:chOff x="0" y="0"/>
                <a:chExt cx="1575079" cy="2204571"/>
              </a:xfrm>
            </p:grpSpPr>
            <p:sp>
              <p:nvSpPr>
                <p:cNvPr id="990" name="Circle"/>
                <p:cNvSpPr/>
                <p:nvPr/>
              </p:nvSpPr>
              <p:spPr>
                <a:xfrm>
                  <a:off x="0" y="270840"/>
                  <a:ext cx="327423" cy="331110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991" name="Circle"/>
                <p:cNvSpPr/>
                <p:nvPr/>
              </p:nvSpPr>
              <p:spPr>
                <a:xfrm>
                  <a:off x="1247656" y="466930"/>
                  <a:ext cx="327424" cy="331110"/>
                </a:xfrm>
                <a:prstGeom prst="ellipse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992" name="Circle"/>
                <p:cNvSpPr/>
                <p:nvPr/>
              </p:nvSpPr>
              <p:spPr>
                <a:xfrm>
                  <a:off x="1247656" y="933859"/>
                  <a:ext cx="327424" cy="331110"/>
                </a:xfrm>
                <a:prstGeom prst="ellipse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993" name="Circle"/>
                <p:cNvSpPr/>
                <p:nvPr/>
              </p:nvSpPr>
              <p:spPr>
                <a:xfrm>
                  <a:off x="0" y="1204699"/>
                  <a:ext cx="327423" cy="331110"/>
                </a:xfrm>
                <a:prstGeom prst="ellipse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994" name="Circle"/>
                <p:cNvSpPr/>
                <p:nvPr/>
              </p:nvSpPr>
              <p:spPr>
                <a:xfrm>
                  <a:off x="1247656" y="1400789"/>
                  <a:ext cx="327424" cy="331110"/>
                </a:xfrm>
                <a:prstGeom prst="ellipse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995" name="Line"/>
                <p:cNvSpPr/>
                <p:nvPr/>
              </p:nvSpPr>
              <p:spPr>
                <a:xfrm flipV="1">
                  <a:off x="382267" y="1594565"/>
                  <a:ext cx="813649" cy="251313"/>
                </a:xfrm>
                <a:prstGeom prst="line">
                  <a:avLst/>
                </a:prstGeom>
                <a:noFill/>
                <a:ln w="25400" cap="flat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prstDash val="solid"/>
                  <a:miter lim="400000"/>
                  <a:tail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996" name="Line"/>
                <p:cNvSpPr/>
                <p:nvPr/>
              </p:nvSpPr>
              <p:spPr>
                <a:xfrm>
                  <a:off x="354235" y="1452951"/>
                  <a:ext cx="841682" cy="71931"/>
                </a:xfrm>
                <a:prstGeom prst="line">
                  <a:avLst/>
                </a:prstGeom>
                <a:noFill/>
                <a:ln w="25400" cap="flat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prstDash val="solid"/>
                  <a:miter lim="400000"/>
                  <a:tail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997" name="Line"/>
                <p:cNvSpPr/>
                <p:nvPr/>
              </p:nvSpPr>
              <p:spPr>
                <a:xfrm>
                  <a:off x="378424" y="543329"/>
                  <a:ext cx="805694" cy="527776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998" name="Circle"/>
                <p:cNvSpPr/>
                <p:nvPr/>
              </p:nvSpPr>
              <p:spPr>
                <a:xfrm>
                  <a:off x="1247656" y="1873462"/>
                  <a:ext cx="327424" cy="331110"/>
                </a:xfrm>
                <a:prstGeom prst="ellipse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999" name="Circle"/>
                <p:cNvSpPr/>
                <p:nvPr/>
              </p:nvSpPr>
              <p:spPr>
                <a:xfrm>
                  <a:off x="0" y="1679683"/>
                  <a:ext cx="327423" cy="331110"/>
                </a:xfrm>
                <a:prstGeom prst="ellipse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000" name="Line"/>
                <p:cNvSpPr/>
                <p:nvPr/>
              </p:nvSpPr>
              <p:spPr>
                <a:xfrm flipV="1">
                  <a:off x="378764" y="1176459"/>
                  <a:ext cx="817153" cy="561993"/>
                </a:xfrm>
                <a:prstGeom prst="line">
                  <a:avLst/>
                </a:prstGeom>
                <a:noFill/>
                <a:ln w="25400" cap="flat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prstDash val="solid"/>
                  <a:miter lim="400000"/>
                  <a:tail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001" name="Line"/>
                <p:cNvSpPr/>
                <p:nvPr/>
              </p:nvSpPr>
              <p:spPr>
                <a:xfrm flipV="1">
                  <a:off x="335522" y="713289"/>
                  <a:ext cx="885953" cy="985538"/>
                </a:xfrm>
                <a:prstGeom prst="line">
                  <a:avLst/>
                </a:prstGeom>
                <a:noFill/>
                <a:ln w="25400" cap="flat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prstDash val="solid"/>
                  <a:miter lim="400000"/>
                  <a:tail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002" name="Line"/>
                <p:cNvSpPr/>
                <p:nvPr/>
              </p:nvSpPr>
              <p:spPr>
                <a:xfrm>
                  <a:off x="382268" y="1908495"/>
                  <a:ext cx="813649" cy="134042"/>
                </a:xfrm>
                <a:prstGeom prst="line">
                  <a:avLst/>
                </a:prstGeom>
                <a:noFill/>
                <a:ln w="25400" cap="flat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prstDash val="solid"/>
                  <a:miter lim="400000"/>
                  <a:tail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003" name="Circle"/>
                <p:cNvSpPr/>
                <p:nvPr/>
              </p:nvSpPr>
              <p:spPr>
                <a:xfrm>
                  <a:off x="1247656" y="0"/>
                  <a:ext cx="327424" cy="331110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004" name="Line"/>
                <p:cNvSpPr/>
                <p:nvPr/>
              </p:nvSpPr>
              <p:spPr>
                <a:xfrm flipV="1">
                  <a:off x="381617" y="188019"/>
                  <a:ext cx="814487" cy="226477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005" name="Line"/>
                <p:cNvSpPr/>
                <p:nvPr/>
              </p:nvSpPr>
              <p:spPr>
                <a:xfrm>
                  <a:off x="334333" y="1511734"/>
                  <a:ext cx="863129" cy="414735"/>
                </a:xfrm>
                <a:prstGeom prst="line">
                  <a:avLst/>
                </a:prstGeom>
                <a:noFill/>
                <a:ln w="25400" cap="flat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prstDash val="solid"/>
                  <a:miter lim="400000"/>
                  <a:tail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006" name="Line"/>
                <p:cNvSpPr/>
                <p:nvPr/>
              </p:nvSpPr>
              <p:spPr>
                <a:xfrm flipV="1">
                  <a:off x="358060" y="613740"/>
                  <a:ext cx="802696" cy="627735"/>
                </a:xfrm>
                <a:prstGeom prst="line">
                  <a:avLst/>
                </a:prstGeom>
                <a:noFill/>
                <a:ln w="25400" cap="flat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prstDash val="solid"/>
                  <a:miter lim="400000"/>
                  <a:tail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007" name="Line"/>
                <p:cNvSpPr/>
                <p:nvPr/>
              </p:nvSpPr>
              <p:spPr>
                <a:xfrm flipV="1">
                  <a:off x="375817" y="1095811"/>
                  <a:ext cx="801200" cy="244639"/>
                </a:xfrm>
                <a:prstGeom prst="line">
                  <a:avLst/>
                </a:prstGeom>
                <a:noFill/>
                <a:ln w="25400" cap="flat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prstDash val="solid"/>
                  <a:miter lim="400000"/>
                  <a:tail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008" name="Circle"/>
                <p:cNvSpPr/>
                <p:nvPr/>
              </p:nvSpPr>
              <p:spPr>
                <a:xfrm>
                  <a:off x="0" y="737769"/>
                  <a:ext cx="327423" cy="331110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4" grpId="2" animBg="1" advAuto="0"/>
      <p:bldP spid="1011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026" name="INSIGHT"/>
          <p:cNvSpPr txBox="1">
            <a:spLocks noGrp="1"/>
          </p:cNvSpPr>
          <p:nvPr>
            <p:ph type="body" idx="21"/>
          </p:nvPr>
        </p:nvSpPr>
        <p:spPr>
          <a:xfrm>
            <a:off x="11600426" y="57150"/>
            <a:ext cx="1054914" cy="520701"/>
          </a:xfrm>
          <a:prstGeom prst="rect">
            <a:avLst/>
          </a:prstGeom>
        </p:spPr>
        <p:txBody>
          <a:bodyPr/>
          <a:lstStyle/>
          <a:p>
            <a:r>
              <a:t>INSIGHT</a:t>
            </a:r>
          </a:p>
        </p:txBody>
      </p:sp>
      <p:grpSp>
        <p:nvGrpSpPr>
          <p:cNvPr id="1049" name="Group"/>
          <p:cNvGrpSpPr/>
          <p:nvPr/>
        </p:nvGrpSpPr>
        <p:grpSpPr>
          <a:xfrm>
            <a:off x="4625629" y="3314052"/>
            <a:ext cx="3753542" cy="2071829"/>
            <a:chOff x="0" y="0"/>
            <a:chExt cx="3753541" cy="2071828"/>
          </a:xfrm>
        </p:grpSpPr>
        <p:pic>
          <p:nvPicPr>
            <p:cNvPr id="1027" name="Image" descr="Image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86755" y="377503"/>
              <a:ext cx="471640" cy="471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Image" descr="Image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66376" y="863331"/>
              <a:ext cx="471639" cy="471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04" name="Connection Line"/>
            <p:cNvSpPr/>
            <p:nvPr/>
          </p:nvSpPr>
          <p:spPr>
            <a:xfrm>
              <a:off x="2523982" y="528573"/>
              <a:ext cx="247753" cy="294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pic>
          <p:nvPicPr>
            <p:cNvPr id="1030" name="Image" descr="Image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67840" y="1600189"/>
              <a:ext cx="471640" cy="471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Image" descr="Image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1902" y="554471"/>
              <a:ext cx="471640" cy="471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Image" descr="Image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1271" y="1600189"/>
              <a:ext cx="471640" cy="471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Image" descr="Image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384" y="1600189"/>
              <a:ext cx="471639" cy="471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Image" descr="Image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5935" y="0"/>
              <a:ext cx="471640" cy="471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5" name="Image" descr="Image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384" y="122905"/>
              <a:ext cx="471639" cy="471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05" name="Connection Line"/>
            <p:cNvSpPr/>
            <p:nvPr/>
          </p:nvSpPr>
          <p:spPr>
            <a:xfrm>
              <a:off x="911651" y="675305"/>
              <a:ext cx="131771" cy="832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5" h="21600" extrusionOk="0">
                  <a:moveTo>
                    <a:pt x="15069" y="21600"/>
                  </a:moveTo>
                  <a:cubicBezTo>
                    <a:pt x="-5395" y="14297"/>
                    <a:pt x="-5016" y="7097"/>
                    <a:pt x="16205" y="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6" name="Connection Line"/>
            <p:cNvSpPr/>
            <p:nvPr/>
          </p:nvSpPr>
          <p:spPr>
            <a:xfrm>
              <a:off x="1886442" y="768397"/>
              <a:ext cx="457315" cy="256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43" y="10261"/>
                    <a:pt x="11743" y="17461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7" name="Connection Line"/>
            <p:cNvSpPr/>
            <p:nvPr/>
          </p:nvSpPr>
          <p:spPr>
            <a:xfrm>
              <a:off x="1766988" y="918075"/>
              <a:ext cx="447620" cy="819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955" y="9913"/>
                    <a:pt x="9155" y="17113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8" name="Connection Line"/>
            <p:cNvSpPr/>
            <p:nvPr/>
          </p:nvSpPr>
          <p:spPr>
            <a:xfrm>
              <a:off x="2700215" y="800837"/>
              <a:ext cx="602652" cy="310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360" y="17491"/>
                    <a:pt x="16560" y="10291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09" name="Connection Line"/>
            <p:cNvSpPr/>
            <p:nvPr/>
          </p:nvSpPr>
          <p:spPr>
            <a:xfrm>
              <a:off x="2624819" y="1031677"/>
              <a:ext cx="715504" cy="770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744" y="14618"/>
                    <a:pt x="16944" y="7418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10" name="Connection Line"/>
            <p:cNvSpPr/>
            <p:nvPr/>
          </p:nvSpPr>
          <p:spPr>
            <a:xfrm>
              <a:off x="3293526" y="1057420"/>
              <a:ext cx="217489" cy="49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11" name="Connection Line"/>
            <p:cNvSpPr/>
            <p:nvPr/>
          </p:nvSpPr>
          <p:spPr>
            <a:xfrm>
              <a:off x="2975297" y="241679"/>
              <a:ext cx="442458" cy="283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52" extrusionOk="0">
                  <a:moveTo>
                    <a:pt x="0" y="719"/>
                  </a:moveTo>
                  <a:cubicBezTo>
                    <a:pt x="11492" y="-2248"/>
                    <a:pt x="18692" y="3963"/>
                    <a:pt x="21600" y="19352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12" name="Connection Line"/>
            <p:cNvSpPr/>
            <p:nvPr/>
          </p:nvSpPr>
          <p:spPr>
            <a:xfrm>
              <a:off x="1176604" y="704102"/>
              <a:ext cx="94619" cy="792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35" h="21600" extrusionOk="0">
                  <a:moveTo>
                    <a:pt x="8077" y="0"/>
                  </a:moveTo>
                  <a:cubicBezTo>
                    <a:pt x="21600" y="5813"/>
                    <a:pt x="18908" y="13013"/>
                    <a:pt x="0" y="21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13" name="Connection Line"/>
            <p:cNvSpPr/>
            <p:nvPr/>
          </p:nvSpPr>
          <p:spPr>
            <a:xfrm>
              <a:off x="1924944" y="581174"/>
              <a:ext cx="456291" cy="267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936" extrusionOk="0">
                  <a:moveTo>
                    <a:pt x="21600" y="18936"/>
                  </a:moveTo>
                  <a:cubicBezTo>
                    <a:pt x="18524" y="3285"/>
                    <a:pt x="11324" y="-2664"/>
                    <a:pt x="0" y="1089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14" name="Connection Line"/>
            <p:cNvSpPr/>
            <p:nvPr/>
          </p:nvSpPr>
          <p:spPr>
            <a:xfrm>
              <a:off x="1649099" y="85442"/>
              <a:ext cx="907495" cy="254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851" extrusionOk="0">
                  <a:moveTo>
                    <a:pt x="21600" y="6204"/>
                  </a:moveTo>
                  <a:cubicBezTo>
                    <a:pt x="12880" y="-4749"/>
                    <a:pt x="5680" y="-1200"/>
                    <a:pt x="0" y="16851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pic>
          <p:nvPicPr>
            <p:cNvPr id="1046" name="Image" descr="Image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724875"/>
              <a:ext cx="471639" cy="4716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15" name="Connection Line"/>
            <p:cNvSpPr/>
            <p:nvPr/>
          </p:nvSpPr>
          <p:spPr>
            <a:xfrm>
              <a:off x="283974" y="348345"/>
              <a:ext cx="626768" cy="296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821" y="9603"/>
                    <a:pt x="11021" y="2403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116" name="Connection Line"/>
            <p:cNvSpPr/>
            <p:nvPr/>
          </p:nvSpPr>
          <p:spPr>
            <a:xfrm>
              <a:off x="263379" y="1295373"/>
              <a:ext cx="615203" cy="445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1388" y="19428"/>
                    <a:pt x="4188" y="12228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1085" name="Group"/>
          <p:cNvGrpSpPr/>
          <p:nvPr/>
        </p:nvGrpSpPr>
        <p:grpSpPr>
          <a:xfrm>
            <a:off x="594644" y="4254418"/>
            <a:ext cx="3753542" cy="4862179"/>
            <a:chOff x="0" y="-50799"/>
            <a:chExt cx="3753541" cy="4862177"/>
          </a:xfrm>
        </p:grpSpPr>
        <p:sp>
          <p:nvSpPr>
            <p:cNvPr id="1050" name="appearance"/>
            <p:cNvSpPr txBox="1"/>
            <p:nvPr/>
          </p:nvSpPr>
          <p:spPr>
            <a:xfrm>
              <a:off x="155699" y="3816459"/>
              <a:ext cx="3442144" cy="994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60000"/>
                </a:lnSpc>
                <a:spcBef>
                  <a:spcPts val="1000"/>
                </a:spcBef>
                <a:defRPr sz="44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appearance</a:t>
              </a:r>
            </a:p>
          </p:txBody>
        </p:sp>
        <p:grpSp>
          <p:nvGrpSpPr>
            <p:cNvPr id="1083" name="Group"/>
            <p:cNvGrpSpPr/>
            <p:nvPr/>
          </p:nvGrpSpPr>
          <p:grpSpPr>
            <a:xfrm>
              <a:off x="-1" y="1005746"/>
              <a:ext cx="3753543" cy="2974904"/>
              <a:chOff x="0" y="0"/>
              <a:chExt cx="3753541" cy="2974902"/>
            </a:xfrm>
          </p:grpSpPr>
          <p:pic>
            <p:nvPicPr>
              <p:cNvPr id="1051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86755" y="377504"/>
                <a:ext cx="471640" cy="4716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2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66376" y="863331"/>
                <a:ext cx="471639" cy="4716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17" name="Connection Line"/>
              <p:cNvSpPr/>
              <p:nvPr/>
            </p:nvSpPr>
            <p:spPr>
              <a:xfrm>
                <a:off x="2523982" y="528573"/>
                <a:ext cx="247753" cy="2940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pic>
            <p:nvPicPr>
              <p:cNvPr id="1054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67840" y="1600190"/>
                <a:ext cx="471640" cy="4716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5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81902" y="554471"/>
                <a:ext cx="471640" cy="471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6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61271" y="1600190"/>
                <a:ext cx="471640" cy="4716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7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384" y="1600190"/>
                <a:ext cx="471639" cy="4716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8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15935" y="0"/>
                <a:ext cx="471640" cy="4716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9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384" y="122905"/>
                <a:ext cx="471639" cy="4716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18" name="Connection Line"/>
              <p:cNvSpPr/>
              <p:nvPr/>
            </p:nvSpPr>
            <p:spPr>
              <a:xfrm>
                <a:off x="911651" y="675305"/>
                <a:ext cx="131771" cy="8326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05" h="21600" extrusionOk="0">
                    <a:moveTo>
                      <a:pt x="15069" y="21600"/>
                    </a:moveTo>
                    <a:cubicBezTo>
                      <a:pt x="-5395" y="14297"/>
                      <a:pt x="-5016" y="7097"/>
                      <a:pt x="16205" y="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119" name="Connection Line"/>
              <p:cNvSpPr/>
              <p:nvPr/>
            </p:nvSpPr>
            <p:spPr>
              <a:xfrm>
                <a:off x="1886442" y="768397"/>
                <a:ext cx="457315" cy="256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4543" y="10261"/>
                      <a:pt x="11743" y="17461"/>
                      <a:pt x="21600" y="2160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120" name="Connection Line"/>
              <p:cNvSpPr/>
              <p:nvPr/>
            </p:nvSpPr>
            <p:spPr>
              <a:xfrm>
                <a:off x="1766988" y="918075"/>
                <a:ext cx="447620" cy="8191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955" y="9913"/>
                      <a:pt x="9155" y="17113"/>
                      <a:pt x="21600" y="2160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121" name="Connection Line"/>
              <p:cNvSpPr/>
              <p:nvPr/>
            </p:nvSpPr>
            <p:spPr>
              <a:xfrm>
                <a:off x="2700215" y="800838"/>
                <a:ext cx="602652" cy="3101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9360" y="17491"/>
                      <a:pt x="16560" y="10291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122" name="Connection Line"/>
              <p:cNvSpPr/>
              <p:nvPr/>
            </p:nvSpPr>
            <p:spPr>
              <a:xfrm>
                <a:off x="2624819" y="1031677"/>
                <a:ext cx="715504" cy="7705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9744" y="14618"/>
                      <a:pt x="16944" y="7418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123" name="Connection Line"/>
              <p:cNvSpPr/>
              <p:nvPr/>
            </p:nvSpPr>
            <p:spPr>
              <a:xfrm>
                <a:off x="3293526" y="1057420"/>
                <a:ext cx="217489" cy="4985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124" name="Connection Line"/>
              <p:cNvSpPr/>
              <p:nvPr/>
            </p:nvSpPr>
            <p:spPr>
              <a:xfrm>
                <a:off x="2975297" y="241679"/>
                <a:ext cx="442458" cy="2832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352" extrusionOk="0">
                    <a:moveTo>
                      <a:pt x="0" y="719"/>
                    </a:moveTo>
                    <a:cubicBezTo>
                      <a:pt x="11492" y="-2248"/>
                      <a:pt x="18692" y="3963"/>
                      <a:pt x="21600" y="19352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125" name="Connection Line"/>
              <p:cNvSpPr/>
              <p:nvPr/>
            </p:nvSpPr>
            <p:spPr>
              <a:xfrm>
                <a:off x="1176604" y="704102"/>
                <a:ext cx="94619" cy="7922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535" h="21600" extrusionOk="0">
                    <a:moveTo>
                      <a:pt x="8077" y="0"/>
                    </a:moveTo>
                    <a:cubicBezTo>
                      <a:pt x="21600" y="5813"/>
                      <a:pt x="18908" y="13013"/>
                      <a:pt x="0" y="2160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126" name="Connection Line"/>
              <p:cNvSpPr/>
              <p:nvPr/>
            </p:nvSpPr>
            <p:spPr>
              <a:xfrm>
                <a:off x="1924944" y="581174"/>
                <a:ext cx="456291" cy="2671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936" extrusionOk="0">
                    <a:moveTo>
                      <a:pt x="21600" y="18936"/>
                    </a:moveTo>
                    <a:cubicBezTo>
                      <a:pt x="18524" y="3285"/>
                      <a:pt x="11324" y="-2664"/>
                      <a:pt x="0" y="1089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127" name="Connection Line"/>
              <p:cNvSpPr/>
              <p:nvPr/>
            </p:nvSpPr>
            <p:spPr>
              <a:xfrm>
                <a:off x="1649099" y="85442"/>
                <a:ext cx="907495" cy="2541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851" extrusionOk="0">
                    <a:moveTo>
                      <a:pt x="21600" y="6204"/>
                    </a:moveTo>
                    <a:cubicBezTo>
                      <a:pt x="12880" y="-4749"/>
                      <a:pt x="5680" y="-1200"/>
                      <a:pt x="0" y="16851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pic>
            <p:nvPicPr>
              <p:cNvPr id="1070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724875"/>
                <a:ext cx="471639" cy="471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28" name="Connection Line"/>
              <p:cNvSpPr/>
              <p:nvPr/>
            </p:nvSpPr>
            <p:spPr>
              <a:xfrm>
                <a:off x="283974" y="348345"/>
                <a:ext cx="626768" cy="2969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3821" y="9603"/>
                      <a:pt x="11021" y="2403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129" name="Connection Line"/>
              <p:cNvSpPr/>
              <p:nvPr/>
            </p:nvSpPr>
            <p:spPr>
              <a:xfrm>
                <a:off x="263379" y="1295373"/>
                <a:ext cx="615203" cy="4455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1388" y="19428"/>
                      <a:pt x="4188" y="12228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pic>
            <p:nvPicPr>
              <p:cNvPr id="1073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47675" y="2507619"/>
                <a:ext cx="467284" cy="4672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30" name="Connection Line"/>
              <p:cNvSpPr/>
              <p:nvPr/>
            </p:nvSpPr>
            <p:spPr>
              <a:xfrm>
                <a:off x="156972" y="1413090"/>
                <a:ext cx="994893" cy="12357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1883" y="15627"/>
                      <a:pt x="4683" y="8427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FF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131" name="Connection Line"/>
              <p:cNvSpPr/>
              <p:nvPr/>
            </p:nvSpPr>
            <p:spPr>
              <a:xfrm>
                <a:off x="1301512" y="396820"/>
                <a:ext cx="217145" cy="20270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372" h="21600" extrusionOk="0">
                    <a:moveTo>
                      <a:pt x="16579" y="21600"/>
                    </a:moveTo>
                    <a:cubicBezTo>
                      <a:pt x="21600" y="14314"/>
                      <a:pt x="16074" y="7114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FF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132" name="Connection Line"/>
              <p:cNvSpPr/>
              <p:nvPr/>
            </p:nvSpPr>
            <p:spPr>
              <a:xfrm>
                <a:off x="1608340" y="912098"/>
                <a:ext cx="170854" cy="17870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63" h="21600" extrusionOk="0">
                    <a:moveTo>
                      <a:pt x="17263" y="21600"/>
                    </a:moveTo>
                    <a:cubicBezTo>
                      <a:pt x="-43" y="14127"/>
                      <a:pt x="-4337" y="6927"/>
                      <a:pt x="4382" y="0"/>
                    </a:cubicBezTo>
                  </a:path>
                </a:pathLst>
              </a:custGeom>
              <a:noFill/>
              <a:ln w="50800" cap="flat">
                <a:solidFill>
                  <a:srgbClr val="FF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133" name="Connection Line"/>
              <p:cNvSpPr/>
              <p:nvPr/>
            </p:nvSpPr>
            <p:spPr>
              <a:xfrm>
                <a:off x="2016680" y="2078113"/>
                <a:ext cx="229700" cy="3566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</a:path>
                </a:pathLst>
              </a:custGeom>
              <a:noFill/>
              <a:ln w="50800" cap="flat">
                <a:solidFill>
                  <a:srgbClr val="FF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134" name="Connection Line"/>
              <p:cNvSpPr/>
              <p:nvPr/>
            </p:nvSpPr>
            <p:spPr>
              <a:xfrm>
                <a:off x="2213961" y="2030522"/>
                <a:ext cx="766815" cy="4521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</a:path>
                </a:pathLst>
              </a:custGeom>
              <a:noFill/>
              <a:ln w="50800" cap="flat">
                <a:solidFill>
                  <a:srgbClr val="FF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135" name="Connection Line"/>
              <p:cNvSpPr/>
              <p:nvPr/>
            </p:nvSpPr>
            <p:spPr>
              <a:xfrm>
                <a:off x="2252409" y="1099185"/>
                <a:ext cx="1466328" cy="1610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57" h="21600" extrusionOk="0">
                    <a:moveTo>
                      <a:pt x="0" y="21600"/>
                    </a:moveTo>
                    <a:cubicBezTo>
                      <a:pt x="16004" y="18653"/>
                      <a:pt x="21600" y="11453"/>
                      <a:pt x="16789" y="0"/>
                    </a:cubicBezTo>
                  </a:path>
                </a:pathLst>
              </a:custGeom>
              <a:noFill/>
              <a:ln w="50800" cap="flat">
                <a:solidFill>
                  <a:srgbClr val="FF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pic>
            <p:nvPicPr>
              <p:cNvPr id="1080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79665" y="2507619"/>
                <a:ext cx="467285" cy="4672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36" name="Connection Line"/>
              <p:cNvSpPr/>
              <p:nvPr/>
            </p:nvSpPr>
            <p:spPr>
              <a:xfrm>
                <a:off x="1178654" y="2138862"/>
                <a:ext cx="117498" cy="282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0"/>
                    </a:lnTo>
                  </a:path>
                </a:pathLst>
              </a:custGeom>
              <a:noFill/>
              <a:ln w="50800" cap="flat">
                <a:solidFill>
                  <a:srgbClr val="FF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137" name="Connection Line"/>
              <p:cNvSpPr/>
              <p:nvPr/>
            </p:nvSpPr>
            <p:spPr>
              <a:xfrm>
                <a:off x="1856188" y="1246581"/>
                <a:ext cx="430658" cy="11882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59" h="21600" extrusionOk="0">
                    <a:moveTo>
                      <a:pt x="1528" y="21600"/>
                    </a:moveTo>
                    <a:cubicBezTo>
                      <a:pt x="-3041" y="13983"/>
                      <a:pt x="2636" y="6783"/>
                      <a:pt x="18559" y="0"/>
                    </a:cubicBezTo>
                  </a:path>
                </a:pathLst>
              </a:custGeom>
              <a:noFill/>
              <a:ln w="50800" cap="flat">
                <a:solidFill>
                  <a:srgbClr val="FF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  <p:pic>
          <p:nvPicPr>
            <p:cNvPr id="1138" name="Connection Line" descr="Connection Lin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4687" y="-50800"/>
              <a:ext cx="1958846" cy="775502"/>
            </a:xfrm>
            <a:prstGeom prst="rect">
              <a:avLst/>
            </a:prstGeom>
            <a:effectLst/>
          </p:spPr>
        </p:pic>
      </p:grpSp>
      <p:grpSp>
        <p:nvGrpSpPr>
          <p:cNvPr id="1102" name="Group"/>
          <p:cNvGrpSpPr/>
          <p:nvPr/>
        </p:nvGrpSpPr>
        <p:grpSpPr>
          <a:xfrm>
            <a:off x="8258467" y="4254483"/>
            <a:ext cx="4151689" cy="4862114"/>
            <a:chOff x="0" y="-50799"/>
            <a:chExt cx="4151688" cy="4862113"/>
          </a:xfrm>
        </p:grpSpPr>
        <p:sp>
          <p:nvSpPr>
            <p:cNvPr id="1086" name="disappearance"/>
            <p:cNvSpPr txBox="1"/>
            <p:nvPr/>
          </p:nvSpPr>
          <p:spPr>
            <a:xfrm>
              <a:off x="0" y="3816394"/>
              <a:ext cx="4151689" cy="994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lnSpc>
                  <a:spcPct val="60000"/>
                </a:lnSpc>
                <a:spcBef>
                  <a:spcPts val="1000"/>
                </a:spcBef>
                <a:defRPr sz="44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disappearance</a:t>
              </a:r>
            </a:p>
          </p:txBody>
        </p:sp>
        <p:grpSp>
          <p:nvGrpSpPr>
            <p:cNvPr id="1100" name="Group"/>
            <p:cNvGrpSpPr/>
            <p:nvPr/>
          </p:nvGrpSpPr>
          <p:grpSpPr>
            <a:xfrm>
              <a:off x="199073" y="1457219"/>
              <a:ext cx="3753542" cy="2071829"/>
              <a:chOff x="0" y="0"/>
              <a:chExt cx="3753541" cy="2071828"/>
            </a:xfrm>
          </p:grpSpPr>
          <p:pic>
            <p:nvPicPr>
              <p:cNvPr id="1087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86756" y="377503"/>
                <a:ext cx="471639" cy="471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88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66376" y="863331"/>
                <a:ext cx="471640" cy="4716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89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67840" y="1600189"/>
                <a:ext cx="471640" cy="471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90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81903" y="554471"/>
                <a:ext cx="471639" cy="471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91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61271" y="1600189"/>
                <a:ext cx="471640" cy="471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92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384" y="1600189"/>
                <a:ext cx="471639" cy="471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93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15936" y="0"/>
                <a:ext cx="471639" cy="4716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94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384" y="122905"/>
                <a:ext cx="471639" cy="4716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40" name="Connection Line"/>
              <p:cNvSpPr/>
              <p:nvPr/>
            </p:nvSpPr>
            <p:spPr>
              <a:xfrm>
                <a:off x="911651" y="675305"/>
                <a:ext cx="131771" cy="8326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05" h="21600" extrusionOk="0">
                    <a:moveTo>
                      <a:pt x="15069" y="21600"/>
                    </a:moveTo>
                    <a:cubicBezTo>
                      <a:pt x="-5395" y="14297"/>
                      <a:pt x="-5016" y="7097"/>
                      <a:pt x="16205" y="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141" name="Connection Line"/>
              <p:cNvSpPr/>
              <p:nvPr/>
            </p:nvSpPr>
            <p:spPr>
              <a:xfrm>
                <a:off x="1176604" y="704102"/>
                <a:ext cx="94619" cy="7922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535" h="21600" extrusionOk="0">
                    <a:moveTo>
                      <a:pt x="8077" y="0"/>
                    </a:moveTo>
                    <a:cubicBezTo>
                      <a:pt x="21600" y="5813"/>
                      <a:pt x="18908" y="13013"/>
                      <a:pt x="0" y="2160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pic>
            <p:nvPicPr>
              <p:cNvPr id="1097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724875"/>
                <a:ext cx="471639" cy="471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42" name="Connection Line"/>
              <p:cNvSpPr/>
              <p:nvPr/>
            </p:nvSpPr>
            <p:spPr>
              <a:xfrm>
                <a:off x="283974" y="348345"/>
                <a:ext cx="626768" cy="2969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3821" y="9603"/>
                      <a:pt x="11021" y="2403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1143" name="Connection Line"/>
              <p:cNvSpPr/>
              <p:nvPr/>
            </p:nvSpPr>
            <p:spPr>
              <a:xfrm>
                <a:off x="263379" y="1295373"/>
                <a:ext cx="615203" cy="4455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1388" y="19428"/>
                      <a:pt x="4188" y="12228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  <p:pic>
          <p:nvPicPr>
            <p:cNvPr id="1144" name="Connection Line" descr="Connection L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148" y="-50800"/>
              <a:ext cx="1958846" cy="775502"/>
            </a:xfrm>
            <a:prstGeom prst="rect">
              <a:avLst/>
            </a:prstGeom>
            <a:effectLst/>
          </p:spPr>
        </p:pic>
      </p:grpSp>
      <p:sp>
        <p:nvSpPr>
          <p:cNvPr id="1103" name="sudden (dis)appearance of…"/>
          <p:cNvSpPr txBox="1">
            <a:spLocks noGrp="1"/>
          </p:cNvSpPr>
          <p:nvPr>
            <p:ph type="title"/>
          </p:nvPr>
        </p:nvSpPr>
        <p:spPr>
          <a:xfrm>
            <a:off x="472734" y="635000"/>
            <a:ext cx="12059332" cy="2395189"/>
          </a:xfrm>
          <a:prstGeom prst="rect">
            <a:avLst/>
          </a:prstGeom>
        </p:spPr>
        <p:txBody>
          <a:bodyPr/>
          <a:lstStyle/>
          <a:p>
            <a:r>
              <a:t>sudden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(dis)appearance</a:t>
            </a:r>
            <a:r>
              <a:t> of </a:t>
            </a:r>
          </a:p>
          <a:p>
            <a:r>
              <a:t>large dense directed subgraph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PROBLE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</a:t>
            </a:r>
          </a:p>
        </p:txBody>
      </p:sp>
      <p:pic>
        <p:nvPicPr>
          <p:cNvPr id="1148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32" y="532716"/>
            <a:ext cx="698501" cy="698501"/>
          </a:xfrm>
          <a:prstGeom prst="rect">
            <a:avLst/>
          </a:prstGeom>
          <a:ln w="25400">
            <a:miter lim="400000"/>
          </a:ln>
          <a:effectLst>
            <a:outerShdw blurRad="152400" dist="38100" dir="5400000" rotWithShape="0">
              <a:srgbClr val="000000">
                <a:alpha val="37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Rounded Rectangle"/>
          <p:cNvSpPr/>
          <p:nvPr/>
        </p:nvSpPr>
        <p:spPr>
          <a:xfrm>
            <a:off x="5613400" y="7260304"/>
            <a:ext cx="1778000" cy="1777956"/>
          </a:xfrm>
          <a:prstGeom prst="roundRect">
            <a:avLst>
              <a:gd name="adj" fmla="val 14338"/>
            </a:avLst>
          </a:prstGeom>
          <a:solidFill>
            <a:schemeClr val="accent2">
              <a:hueOff val="167855"/>
              <a:satOff val="17755"/>
              <a:lumOff val="-16671"/>
              <a:alpha val="1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152" name="PROBLEM"/>
          <p:cNvSpPr txBox="1">
            <a:spLocks noGrp="1"/>
          </p:cNvSpPr>
          <p:nvPr>
            <p:ph type="body" idx="21"/>
          </p:nvPr>
        </p:nvSpPr>
        <p:spPr>
          <a:xfrm>
            <a:off x="11415107" y="57150"/>
            <a:ext cx="1240233" cy="520701"/>
          </a:xfrm>
          <a:prstGeom prst="rect">
            <a:avLst/>
          </a:prstGeom>
        </p:spPr>
        <p:txBody>
          <a:bodyPr/>
          <a:lstStyle/>
          <a:p>
            <a:r>
              <a:t>PROBLEM</a:t>
            </a:r>
          </a:p>
        </p:txBody>
      </p:sp>
      <p:pic>
        <p:nvPicPr>
          <p:cNvPr id="1153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9441" y="2879192"/>
            <a:ext cx="12646968" cy="601842"/>
          </a:xfrm>
          <a:prstGeom prst="rect">
            <a:avLst/>
          </a:prstGeom>
        </p:spPr>
      </p:pic>
      <p:sp>
        <p:nvSpPr>
          <p:cNvPr id="1155" name="time"/>
          <p:cNvSpPr txBox="1"/>
          <p:nvPr/>
        </p:nvSpPr>
        <p:spPr>
          <a:xfrm>
            <a:off x="11303989" y="2347997"/>
            <a:ext cx="924688" cy="844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2">
                    <a:hueOff val="167855"/>
                    <a:satOff val="17755"/>
                    <a:lumOff val="-16671"/>
                  </a:schemeClr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r>
              <a:t>time</a:t>
            </a:r>
          </a:p>
        </p:txBody>
      </p:sp>
      <p:grpSp>
        <p:nvGrpSpPr>
          <p:cNvPr id="1175" name="Group"/>
          <p:cNvGrpSpPr/>
          <p:nvPr/>
        </p:nvGrpSpPr>
        <p:grpSpPr>
          <a:xfrm>
            <a:off x="982002" y="870451"/>
            <a:ext cx="2413001" cy="1738800"/>
            <a:chOff x="0" y="0"/>
            <a:chExt cx="2413000" cy="1738799"/>
          </a:xfrm>
        </p:grpSpPr>
        <p:pic>
          <p:nvPicPr>
            <p:cNvPr id="1156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581" y="316823"/>
              <a:ext cx="395827" cy="395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57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4883" y="724557"/>
              <a:ext cx="395828" cy="395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17" name="Connection Line"/>
            <p:cNvSpPr/>
            <p:nvPr/>
          </p:nvSpPr>
          <p:spPr>
            <a:xfrm>
              <a:off x="1381082" y="443609"/>
              <a:ext cx="207928" cy="246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pic>
          <p:nvPicPr>
            <p:cNvPr id="1159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3593" y="1342972"/>
              <a:ext cx="395828" cy="395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60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17173" y="465345"/>
              <a:ext cx="395828" cy="395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61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6674" y="1342972"/>
              <a:ext cx="395827" cy="395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62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342972"/>
              <a:ext cx="395827" cy="395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63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4329" y="0"/>
              <a:ext cx="395827" cy="395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64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03149"/>
              <a:ext cx="395827" cy="395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18" name="Connection Line"/>
            <p:cNvSpPr/>
            <p:nvPr/>
          </p:nvSpPr>
          <p:spPr>
            <a:xfrm>
              <a:off x="27919" y="566755"/>
              <a:ext cx="110590" cy="69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5" h="21600" extrusionOk="0">
                  <a:moveTo>
                    <a:pt x="15069" y="21600"/>
                  </a:moveTo>
                  <a:cubicBezTo>
                    <a:pt x="-5395" y="14297"/>
                    <a:pt x="-5016" y="7097"/>
                    <a:pt x="16205" y="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19" name="Connection Line"/>
            <p:cNvSpPr/>
            <p:nvPr/>
          </p:nvSpPr>
          <p:spPr>
            <a:xfrm>
              <a:off x="846021" y="644883"/>
              <a:ext cx="383805" cy="215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43" y="10261"/>
                    <a:pt x="11743" y="17461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20" name="Connection Line"/>
            <p:cNvSpPr/>
            <p:nvPr/>
          </p:nvSpPr>
          <p:spPr>
            <a:xfrm>
              <a:off x="745768" y="770502"/>
              <a:ext cx="375669" cy="687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955" y="9913"/>
                    <a:pt x="9155" y="17113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21" name="Connection Line"/>
            <p:cNvSpPr/>
            <p:nvPr/>
          </p:nvSpPr>
          <p:spPr>
            <a:xfrm>
              <a:off x="1528986" y="672109"/>
              <a:ext cx="505781" cy="260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360" y="17491"/>
                    <a:pt x="16560" y="1029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22" name="Connection Line"/>
            <p:cNvSpPr/>
            <p:nvPr/>
          </p:nvSpPr>
          <p:spPr>
            <a:xfrm>
              <a:off x="1465710" y="865844"/>
              <a:ext cx="600493" cy="646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744" y="14618"/>
                    <a:pt x="16944" y="7418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23" name="Connection Line"/>
            <p:cNvSpPr/>
            <p:nvPr/>
          </p:nvSpPr>
          <p:spPr>
            <a:xfrm>
              <a:off x="2026928" y="887448"/>
              <a:ext cx="182530" cy="41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24" name="Connection Line"/>
            <p:cNvSpPr/>
            <p:nvPr/>
          </p:nvSpPr>
          <p:spPr>
            <a:xfrm>
              <a:off x="1759852" y="202831"/>
              <a:ext cx="371337" cy="237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52" extrusionOk="0">
                  <a:moveTo>
                    <a:pt x="0" y="719"/>
                  </a:moveTo>
                  <a:cubicBezTo>
                    <a:pt x="11492" y="-2248"/>
                    <a:pt x="18692" y="3963"/>
                    <a:pt x="21600" y="19352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25" name="Connection Line"/>
            <p:cNvSpPr/>
            <p:nvPr/>
          </p:nvSpPr>
          <p:spPr>
            <a:xfrm>
              <a:off x="250283" y="590923"/>
              <a:ext cx="79411" cy="664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35" h="21600" extrusionOk="0">
                  <a:moveTo>
                    <a:pt x="8077" y="0"/>
                  </a:moveTo>
                  <a:cubicBezTo>
                    <a:pt x="21600" y="5813"/>
                    <a:pt x="18908" y="13013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26" name="Connection Line"/>
            <p:cNvSpPr/>
            <p:nvPr/>
          </p:nvSpPr>
          <p:spPr>
            <a:xfrm>
              <a:off x="878334" y="487755"/>
              <a:ext cx="382946" cy="224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936" extrusionOk="0">
                  <a:moveTo>
                    <a:pt x="21600" y="18936"/>
                  </a:moveTo>
                  <a:cubicBezTo>
                    <a:pt x="18524" y="3285"/>
                    <a:pt x="11324" y="-2664"/>
                    <a:pt x="0" y="1089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27" name="Connection Line"/>
            <p:cNvSpPr/>
            <p:nvPr/>
          </p:nvSpPr>
          <p:spPr>
            <a:xfrm>
              <a:off x="646829" y="71708"/>
              <a:ext cx="761623" cy="213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851" extrusionOk="0">
                  <a:moveTo>
                    <a:pt x="21600" y="6204"/>
                  </a:moveTo>
                  <a:cubicBezTo>
                    <a:pt x="12880" y="-4749"/>
                    <a:pt x="5680" y="-1200"/>
                    <a:pt x="0" y="16851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1194" name="Group"/>
          <p:cNvGrpSpPr/>
          <p:nvPr/>
        </p:nvGrpSpPr>
        <p:grpSpPr>
          <a:xfrm>
            <a:off x="3689002" y="3664128"/>
            <a:ext cx="2413001" cy="1738800"/>
            <a:chOff x="0" y="0"/>
            <a:chExt cx="2413000" cy="1738799"/>
          </a:xfrm>
        </p:grpSpPr>
        <p:pic>
          <p:nvPicPr>
            <p:cNvPr id="1176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581" y="316823"/>
              <a:ext cx="395827" cy="395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77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4883" y="724557"/>
              <a:ext cx="395828" cy="395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8" name="Connection Line"/>
            <p:cNvSpPr/>
            <p:nvPr/>
          </p:nvSpPr>
          <p:spPr>
            <a:xfrm>
              <a:off x="1381082" y="443609"/>
              <a:ext cx="207928" cy="246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pic>
          <p:nvPicPr>
            <p:cNvPr id="1179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3593" y="1342972"/>
              <a:ext cx="395828" cy="395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0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17173" y="465345"/>
              <a:ext cx="395828" cy="395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1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6674" y="1342972"/>
              <a:ext cx="395827" cy="395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2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342972"/>
              <a:ext cx="395827" cy="395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3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4329" y="0"/>
              <a:ext cx="395827" cy="395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4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03149"/>
              <a:ext cx="395827" cy="395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9" name="Connection Line"/>
            <p:cNvSpPr/>
            <p:nvPr/>
          </p:nvSpPr>
          <p:spPr>
            <a:xfrm>
              <a:off x="27919" y="566755"/>
              <a:ext cx="110590" cy="69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5" h="21600" extrusionOk="0">
                  <a:moveTo>
                    <a:pt x="15069" y="21600"/>
                  </a:moveTo>
                  <a:cubicBezTo>
                    <a:pt x="-5395" y="14297"/>
                    <a:pt x="-5016" y="7097"/>
                    <a:pt x="16205" y="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30" name="Connection Line"/>
            <p:cNvSpPr/>
            <p:nvPr/>
          </p:nvSpPr>
          <p:spPr>
            <a:xfrm>
              <a:off x="846021" y="644883"/>
              <a:ext cx="383805" cy="215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43" y="10261"/>
                    <a:pt x="11743" y="17461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31" name="Connection Line"/>
            <p:cNvSpPr/>
            <p:nvPr/>
          </p:nvSpPr>
          <p:spPr>
            <a:xfrm>
              <a:off x="745768" y="770502"/>
              <a:ext cx="375669" cy="687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955" y="9913"/>
                    <a:pt x="9155" y="17113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32" name="Connection Line"/>
            <p:cNvSpPr/>
            <p:nvPr/>
          </p:nvSpPr>
          <p:spPr>
            <a:xfrm>
              <a:off x="1528986" y="472434"/>
              <a:ext cx="189002" cy="459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4208" y="14344"/>
                    <a:pt x="21408" y="7144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33" name="Connection Line"/>
            <p:cNvSpPr/>
            <p:nvPr/>
          </p:nvSpPr>
          <p:spPr>
            <a:xfrm>
              <a:off x="1465710" y="865844"/>
              <a:ext cx="600493" cy="646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744" y="14618"/>
                    <a:pt x="16944" y="7418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34" name="Connection Line"/>
            <p:cNvSpPr/>
            <p:nvPr/>
          </p:nvSpPr>
          <p:spPr>
            <a:xfrm>
              <a:off x="2026928" y="887448"/>
              <a:ext cx="182530" cy="41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35" name="Connection Line"/>
            <p:cNvSpPr/>
            <p:nvPr/>
          </p:nvSpPr>
          <p:spPr>
            <a:xfrm>
              <a:off x="1759852" y="202831"/>
              <a:ext cx="371337" cy="237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52" extrusionOk="0">
                  <a:moveTo>
                    <a:pt x="0" y="719"/>
                  </a:moveTo>
                  <a:cubicBezTo>
                    <a:pt x="11492" y="-2248"/>
                    <a:pt x="18692" y="3963"/>
                    <a:pt x="21600" y="19352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36" name="Connection Line"/>
            <p:cNvSpPr/>
            <p:nvPr/>
          </p:nvSpPr>
          <p:spPr>
            <a:xfrm>
              <a:off x="250283" y="590923"/>
              <a:ext cx="79411" cy="664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35" h="21600" extrusionOk="0">
                  <a:moveTo>
                    <a:pt x="8077" y="0"/>
                  </a:moveTo>
                  <a:cubicBezTo>
                    <a:pt x="21600" y="5813"/>
                    <a:pt x="18908" y="13013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37" name="Connection Line"/>
            <p:cNvSpPr/>
            <p:nvPr/>
          </p:nvSpPr>
          <p:spPr>
            <a:xfrm>
              <a:off x="646829" y="71708"/>
              <a:ext cx="761623" cy="213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851" extrusionOk="0">
                  <a:moveTo>
                    <a:pt x="21600" y="6204"/>
                  </a:moveTo>
                  <a:cubicBezTo>
                    <a:pt x="12880" y="-4749"/>
                    <a:pt x="5680" y="-1200"/>
                    <a:pt x="0" y="16851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1213" name="Group"/>
          <p:cNvGrpSpPr/>
          <p:nvPr/>
        </p:nvGrpSpPr>
        <p:grpSpPr>
          <a:xfrm>
            <a:off x="6005937" y="862296"/>
            <a:ext cx="2413001" cy="1738800"/>
            <a:chOff x="0" y="0"/>
            <a:chExt cx="2413000" cy="1738799"/>
          </a:xfrm>
        </p:grpSpPr>
        <p:pic>
          <p:nvPicPr>
            <p:cNvPr id="1195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581" y="316823"/>
              <a:ext cx="395827" cy="395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6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4883" y="724557"/>
              <a:ext cx="395828" cy="395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8" name="Connection Line"/>
            <p:cNvSpPr/>
            <p:nvPr/>
          </p:nvSpPr>
          <p:spPr>
            <a:xfrm>
              <a:off x="1381082" y="443609"/>
              <a:ext cx="207928" cy="246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pic>
          <p:nvPicPr>
            <p:cNvPr id="1198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3593" y="1342972"/>
              <a:ext cx="395828" cy="395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9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17173" y="465345"/>
              <a:ext cx="395828" cy="395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0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6674" y="1342972"/>
              <a:ext cx="395827" cy="395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1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342972"/>
              <a:ext cx="395827" cy="395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2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4329" y="0"/>
              <a:ext cx="395827" cy="395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3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03149"/>
              <a:ext cx="395827" cy="395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9" name="Connection Line"/>
            <p:cNvSpPr/>
            <p:nvPr/>
          </p:nvSpPr>
          <p:spPr>
            <a:xfrm>
              <a:off x="27919" y="566755"/>
              <a:ext cx="110590" cy="698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5" h="21600" extrusionOk="0">
                  <a:moveTo>
                    <a:pt x="15069" y="21600"/>
                  </a:moveTo>
                  <a:cubicBezTo>
                    <a:pt x="-5395" y="14297"/>
                    <a:pt x="-5016" y="7097"/>
                    <a:pt x="16205" y="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40" name="Connection Line"/>
            <p:cNvSpPr/>
            <p:nvPr/>
          </p:nvSpPr>
          <p:spPr>
            <a:xfrm>
              <a:off x="745768" y="770502"/>
              <a:ext cx="375669" cy="687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955" y="9913"/>
                    <a:pt x="9155" y="17113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41" name="Connection Line"/>
            <p:cNvSpPr/>
            <p:nvPr/>
          </p:nvSpPr>
          <p:spPr>
            <a:xfrm>
              <a:off x="1528986" y="497319"/>
              <a:ext cx="149633" cy="435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5" h="21600" extrusionOk="0">
                  <a:moveTo>
                    <a:pt x="0" y="21600"/>
                  </a:moveTo>
                  <a:cubicBezTo>
                    <a:pt x="14905" y="14239"/>
                    <a:pt x="21600" y="7039"/>
                    <a:pt x="20085" y="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42" name="Connection Line"/>
            <p:cNvSpPr/>
            <p:nvPr/>
          </p:nvSpPr>
          <p:spPr>
            <a:xfrm>
              <a:off x="1465710" y="865844"/>
              <a:ext cx="600493" cy="646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744" y="14618"/>
                    <a:pt x="16944" y="7418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43" name="Connection Line"/>
            <p:cNvSpPr/>
            <p:nvPr/>
          </p:nvSpPr>
          <p:spPr>
            <a:xfrm>
              <a:off x="2026928" y="887448"/>
              <a:ext cx="182530" cy="41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44" name="Connection Line"/>
            <p:cNvSpPr/>
            <p:nvPr/>
          </p:nvSpPr>
          <p:spPr>
            <a:xfrm>
              <a:off x="1759852" y="202831"/>
              <a:ext cx="371337" cy="237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52" extrusionOk="0">
                  <a:moveTo>
                    <a:pt x="0" y="719"/>
                  </a:moveTo>
                  <a:cubicBezTo>
                    <a:pt x="11492" y="-2248"/>
                    <a:pt x="18692" y="3963"/>
                    <a:pt x="21600" y="19352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45" name="Connection Line"/>
            <p:cNvSpPr/>
            <p:nvPr/>
          </p:nvSpPr>
          <p:spPr>
            <a:xfrm>
              <a:off x="250283" y="590923"/>
              <a:ext cx="79411" cy="664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35" h="21600" extrusionOk="0">
                  <a:moveTo>
                    <a:pt x="8077" y="0"/>
                  </a:moveTo>
                  <a:cubicBezTo>
                    <a:pt x="21600" y="5813"/>
                    <a:pt x="18908" y="13013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46" name="Connection Line"/>
            <p:cNvSpPr/>
            <p:nvPr/>
          </p:nvSpPr>
          <p:spPr>
            <a:xfrm>
              <a:off x="878334" y="487755"/>
              <a:ext cx="382946" cy="224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936" extrusionOk="0">
                  <a:moveTo>
                    <a:pt x="21600" y="18936"/>
                  </a:moveTo>
                  <a:cubicBezTo>
                    <a:pt x="18524" y="3285"/>
                    <a:pt x="11324" y="-2664"/>
                    <a:pt x="0" y="1089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47" name="Connection Line"/>
            <p:cNvSpPr/>
            <p:nvPr/>
          </p:nvSpPr>
          <p:spPr>
            <a:xfrm>
              <a:off x="646829" y="71708"/>
              <a:ext cx="761623" cy="213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851" extrusionOk="0">
                  <a:moveTo>
                    <a:pt x="21600" y="6204"/>
                  </a:moveTo>
                  <a:cubicBezTo>
                    <a:pt x="12880" y="-4749"/>
                    <a:pt x="5680" y="-1200"/>
                    <a:pt x="0" y="16851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1242" name="Group"/>
          <p:cNvGrpSpPr/>
          <p:nvPr/>
        </p:nvGrpSpPr>
        <p:grpSpPr>
          <a:xfrm>
            <a:off x="8511189" y="3550680"/>
            <a:ext cx="2413001" cy="2485807"/>
            <a:chOff x="0" y="0"/>
            <a:chExt cx="2413000" cy="2485806"/>
          </a:xfrm>
        </p:grpSpPr>
        <p:pic>
          <p:nvPicPr>
            <p:cNvPr id="1214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581" y="316823"/>
              <a:ext cx="395827" cy="395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5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4884" y="724558"/>
              <a:ext cx="395827" cy="395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8" name="Connection Line"/>
            <p:cNvSpPr/>
            <p:nvPr/>
          </p:nvSpPr>
          <p:spPr>
            <a:xfrm>
              <a:off x="1381082" y="443609"/>
              <a:ext cx="207929" cy="246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pic>
          <p:nvPicPr>
            <p:cNvPr id="1217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3594" y="1342973"/>
              <a:ext cx="395827" cy="395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8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17173" y="465345"/>
              <a:ext cx="395828" cy="395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9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6674" y="1342973"/>
              <a:ext cx="395827" cy="395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0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342973"/>
              <a:ext cx="395827" cy="395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1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4329" y="0"/>
              <a:ext cx="395827" cy="395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2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03149"/>
              <a:ext cx="395827" cy="395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49" name="Connection Line"/>
            <p:cNvSpPr/>
            <p:nvPr/>
          </p:nvSpPr>
          <p:spPr>
            <a:xfrm>
              <a:off x="27920" y="566755"/>
              <a:ext cx="110589" cy="698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5" h="21600" extrusionOk="0">
                  <a:moveTo>
                    <a:pt x="15069" y="21600"/>
                  </a:moveTo>
                  <a:cubicBezTo>
                    <a:pt x="-5395" y="14297"/>
                    <a:pt x="-5016" y="7097"/>
                    <a:pt x="16205" y="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50" name="Connection Line"/>
            <p:cNvSpPr/>
            <p:nvPr/>
          </p:nvSpPr>
          <p:spPr>
            <a:xfrm>
              <a:off x="846021" y="644884"/>
              <a:ext cx="383805" cy="21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43" y="10261"/>
                    <a:pt x="11743" y="17461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51" name="Connection Line"/>
            <p:cNvSpPr/>
            <p:nvPr/>
          </p:nvSpPr>
          <p:spPr>
            <a:xfrm>
              <a:off x="745769" y="770502"/>
              <a:ext cx="375669" cy="687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955" y="9913"/>
                    <a:pt x="9155" y="17113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52" name="Connection Line"/>
            <p:cNvSpPr/>
            <p:nvPr/>
          </p:nvSpPr>
          <p:spPr>
            <a:xfrm>
              <a:off x="1528986" y="672110"/>
              <a:ext cx="505781" cy="26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360" y="17491"/>
                    <a:pt x="16560" y="1029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53" name="Connection Line"/>
            <p:cNvSpPr/>
            <p:nvPr/>
          </p:nvSpPr>
          <p:spPr>
            <a:xfrm>
              <a:off x="1465710" y="865844"/>
              <a:ext cx="600493" cy="646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744" y="14618"/>
                    <a:pt x="16944" y="7418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54" name="Connection Line"/>
            <p:cNvSpPr/>
            <p:nvPr/>
          </p:nvSpPr>
          <p:spPr>
            <a:xfrm>
              <a:off x="2026928" y="887448"/>
              <a:ext cx="182530" cy="41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55" name="Connection Line"/>
            <p:cNvSpPr/>
            <p:nvPr/>
          </p:nvSpPr>
          <p:spPr>
            <a:xfrm>
              <a:off x="1759852" y="202831"/>
              <a:ext cx="371337" cy="237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52" extrusionOk="0">
                  <a:moveTo>
                    <a:pt x="0" y="719"/>
                  </a:moveTo>
                  <a:cubicBezTo>
                    <a:pt x="11492" y="-2248"/>
                    <a:pt x="18692" y="3963"/>
                    <a:pt x="21600" y="19352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56" name="Connection Line"/>
            <p:cNvSpPr/>
            <p:nvPr/>
          </p:nvSpPr>
          <p:spPr>
            <a:xfrm>
              <a:off x="250284" y="590923"/>
              <a:ext cx="79410" cy="664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35" h="21600" extrusionOk="0">
                  <a:moveTo>
                    <a:pt x="8077" y="0"/>
                  </a:moveTo>
                  <a:cubicBezTo>
                    <a:pt x="21600" y="5813"/>
                    <a:pt x="18908" y="13013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57" name="Connection Line"/>
            <p:cNvSpPr/>
            <p:nvPr/>
          </p:nvSpPr>
          <p:spPr>
            <a:xfrm>
              <a:off x="878334" y="487755"/>
              <a:ext cx="382946" cy="224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936" extrusionOk="0">
                  <a:moveTo>
                    <a:pt x="21600" y="18936"/>
                  </a:moveTo>
                  <a:cubicBezTo>
                    <a:pt x="18524" y="3285"/>
                    <a:pt x="11324" y="-2664"/>
                    <a:pt x="0" y="1089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58" name="Connection Line"/>
            <p:cNvSpPr/>
            <p:nvPr/>
          </p:nvSpPr>
          <p:spPr>
            <a:xfrm>
              <a:off x="646829" y="71708"/>
              <a:ext cx="761623" cy="213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851" extrusionOk="0">
                  <a:moveTo>
                    <a:pt x="21600" y="6204"/>
                  </a:moveTo>
                  <a:cubicBezTo>
                    <a:pt x="12880" y="-4749"/>
                    <a:pt x="5680" y="-1200"/>
                    <a:pt x="0" y="16851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59" name="Connection Line"/>
            <p:cNvSpPr/>
            <p:nvPr/>
          </p:nvSpPr>
          <p:spPr>
            <a:xfrm>
              <a:off x="355114" y="333035"/>
              <a:ext cx="182241" cy="1701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72" h="21600" extrusionOk="0">
                  <a:moveTo>
                    <a:pt x="16579" y="21600"/>
                  </a:moveTo>
                  <a:cubicBezTo>
                    <a:pt x="21600" y="14314"/>
                    <a:pt x="16074" y="7114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60" name="Connection Line"/>
            <p:cNvSpPr/>
            <p:nvPr/>
          </p:nvSpPr>
          <p:spPr>
            <a:xfrm>
              <a:off x="612622" y="765486"/>
              <a:ext cx="143390" cy="1499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63" h="21600" extrusionOk="0">
                  <a:moveTo>
                    <a:pt x="17263" y="21600"/>
                  </a:moveTo>
                  <a:cubicBezTo>
                    <a:pt x="-43" y="14127"/>
                    <a:pt x="-4337" y="6927"/>
                    <a:pt x="4382" y="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61" name="Connection Line"/>
            <p:cNvSpPr/>
            <p:nvPr/>
          </p:nvSpPr>
          <p:spPr>
            <a:xfrm>
              <a:off x="955325" y="1744074"/>
              <a:ext cx="192777" cy="299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62" name="Connection Line"/>
            <p:cNvSpPr/>
            <p:nvPr/>
          </p:nvSpPr>
          <p:spPr>
            <a:xfrm>
              <a:off x="1120894" y="1704133"/>
              <a:ext cx="643557" cy="379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63" name="Connection Line"/>
            <p:cNvSpPr/>
            <p:nvPr/>
          </p:nvSpPr>
          <p:spPr>
            <a:xfrm>
              <a:off x="1153162" y="922500"/>
              <a:ext cx="1230628" cy="1351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57" h="21600" extrusionOk="0">
                  <a:moveTo>
                    <a:pt x="0" y="21600"/>
                  </a:moveTo>
                  <a:cubicBezTo>
                    <a:pt x="16004" y="18653"/>
                    <a:pt x="21600" y="11453"/>
                    <a:pt x="16789" y="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64" name="Connection Line"/>
            <p:cNvSpPr/>
            <p:nvPr/>
          </p:nvSpPr>
          <p:spPr>
            <a:xfrm>
              <a:off x="252004" y="1795058"/>
              <a:ext cx="98611" cy="236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65" name="Connection Line"/>
            <p:cNvSpPr/>
            <p:nvPr/>
          </p:nvSpPr>
          <p:spPr>
            <a:xfrm>
              <a:off x="820630" y="1046203"/>
              <a:ext cx="361433" cy="997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9" h="21600" extrusionOk="0">
                  <a:moveTo>
                    <a:pt x="1528" y="21600"/>
                  </a:moveTo>
                  <a:cubicBezTo>
                    <a:pt x="-3041" y="13983"/>
                    <a:pt x="2636" y="6783"/>
                    <a:pt x="18559" y="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pic>
          <p:nvPicPr>
            <p:cNvPr id="1240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909" y="2089979"/>
              <a:ext cx="395828" cy="395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1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8" y="2089979"/>
              <a:ext cx="395828" cy="395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71" name="Group"/>
          <p:cNvGrpSpPr/>
          <p:nvPr/>
        </p:nvGrpSpPr>
        <p:grpSpPr>
          <a:xfrm>
            <a:off x="8511189" y="3549713"/>
            <a:ext cx="2413001" cy="2487359"/>
            <a:chOff x="0" y="0"/>
            <a:chExt cx="2413000" cy="2487358"/>
          </a:xfrm>
        </p:grpSpPr>
        <p:pic>
          <p:nvPicPr>
            <p:cNvPr id="1243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581" y="316823"/>
              <a:ext cx="395827" cy="3958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4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4884" y="724558"/>
              <a:ext cx="395827" cy="395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66" name="Connection Line"/>
            <p:cNvSpPr/>
            <p:nvPr/>
          </p:nvSpPr>
          <p:spPr>
            <a:xfrm>
              <a:off x="1381082" y="443609"/>
              <a:ext cx="207929" cy="246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pic>
          <p:nvPicPr>
            <p:cNvPr id="1246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3594" y="1342973"/>
              <a:ext cx="395827" cy="395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7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17173" y="465345"/>
              <a:ext cx="395828" cy="395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8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6674" y="1342973"/>
              <a:ext cx="395827" cy="395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9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342973"/>
              <a:ext cx="395827" cy="395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0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4329" y="0"/>
              <a:ext cx="395827" cy="395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1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03149"/>
              <a:ext cx="395827" cy="3958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67" name="Connection Line"/>
            <p:cNvSpPr/>
            <p:nvPr/>
          </p:nvSpPr>
          <p:spPr>
            <a:xfrm>
              <a:off x="27920" y="566755"/>
              <a:ext cx="110589" cy="698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5" h="21600" extrusionOk="0">
                  <a:moveTo>
                    <a:pt x="15069" y="21600"/>
                  </a:moveTo>
                  <a:cubicBezTo>
                    <a:pt x="-5395" y="14297"/>
                    <a:pt x="-5016" y="7097"/>
                    <a:pt x="16205" y="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68" name="Connection Line"/>
            <p:cNvSpPr/>
            <p:nvPr/>
          </p:nvSpPr>
          <p:spPr>
            <a:xfrm>
              <a:off x="846021" y="644884"/>
              <a:ext cx="383805" cy="21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43" y="10261"/>
                    <a:pt x="11743" y="17461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69" name="Connection Line"/>
            <p:cNvSpPr/>
            <p:nvPr/>
          </p:nvSpPr>
          <p:spPr>
            <a:xfrm>
              <a:off x="745769" y="770502"/>
              <a:ext cx="375669" cy="687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955" y="9913"/>
                    <a:pt x="9155" y="17113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70" name="Connection Line"/>
            <p:cNvSpPr/>
            <p:nvPr/>
          </p:nvSpPr>
          <p:spPr>
            <a:xfrm>
              <a:off x="1528986" y="672110"/>
              <a:ext cx="505781" cy="26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360" y="17491"/>
                    <a:pt x="16560" y="1029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71" name="Connection Line"/>
            <p:cNvSpPr/>
            <p:nvPr/>
          </p:nvSpPr>
          <p:spPr>
            <a:xfrm>
              <a:off x="1465710" y="865844"/>
              <a:ext cx="600493" cy="646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744" y="14618"/>
                    <a:pt x="16944" y="7418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72" name="Connection Line"/>
            <p:cNvSpPr/>
            <p:nvPr/>
          </p:nvSpPr>
          <p:spPr>
            <a:xfrm>
              <a:off x="2026928" y="887448"/>
              <a:ext cx="182530" cy="41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73" name="Connection Line"/>
            <p:cNvSpPr/>
            <p:nvPr/>
          </p:nvSpPr>
          <p:spPr>
            <a:xfrm>
              <a:off x="1759852" y="202831"/>
              <a:ext cx="371337" cy="237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52" extrusionOk="0">
                  <a:moveTo>
                    <a:pt x="0" y="719"/>
                  </a:moveTo>
                  <a:cubicBezTo>
                    <a:pt x="11492" y="-2248"/>
                    <a:pt x="18692" y="3963"/>
                    <a:pt x="21600" y="19352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74" name="Connection Line"/>
            <p:cNvSpPr/>
            <p:nvPr/>
          </p:nvSpPr>
          <p:spPr>
            <a:xfrm>
              <a:off x="250284" y="590923"/>
              <a:ext cx="79410" cy="664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35" h="21600" extrusionOk="0">
                  <a:moveTo>
                    <a:pt x="8077" y="0"/>
                  </a:moveTo>
                  <a:cubicBezTo>
                    <a:pt x="21600" y="5813"/>
                    <a:pt x="18908" y="13013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75" name="Connection Line"/>
            <p:cNvSpPr/>
            <p:nvPr/>
          </p:nvSpPr>
          <p:spPr>
            <a:xfrm>
              <a:off x="878334" y="487755"/>
              <a:ext cx="382946" cy="224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936" extrusionOk="0">
                  <a:moveTo>
                    <a:pt x="21600" y="18936"/>
                  </a:moveTo>
                  <a:cubicBezTo>
                    <a:pt x="18524" y="3285"/>
                    <a:pt x="11324" y="-2664"/>
                    <a:pt x="0" y="1089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76" name="Connection Line"/>
            <p:cNvSpPr/>
            <p:nvPr/>
          </p:nvSpPr>
          <p:spPr>
            <a:xfrm>
              <a:off x="646829" y="71708"/>
              <a:ext cx="761623" cy="213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851" extrusionOk="0">
                  <a:moveTo>
                    <a:pt x="21600" y="6204"/>
                  </a:moveTo>
                  <a:cubicBezTo>
                    <a:pt x="12880" y="-4749"/>
                    <a:pt x="5680" y="-1200"/>
                    <a:pt x="0" y="16851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pic>
          <p:nvPicPr>
            <p:cNvPr id="1262" name="Image" descr="Image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914" y="2095186"/>
              <a:ext cx="392172" cy="3921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7" name="Connection Line"/>
            <p:cNvSpPr/>
            <p:nvPr/>
          </p:nvSpPr>
          <p:spPr>
            <a:xfrm>
              <a:off x="355114" y="333035"/>
              <a:ext cx="182241" cy="1701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72" h="21600" extrusionOk="0">
                  <a:moveTo>
                    <a:pt x="16579" y="21600"/>
                  </a:moveTo>
                  <a:cubicBezTo>
                    <a:pt x="21600" y="14314"/>
                    <a:pt x="16074" y="7114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78" name="Connection Line"/>
            <p:cNvSpPr/>
            <p:nvPr/>
          </p:nvSpPr>
          <p:spPr>
            <a:xfrm>
              <a:off x="612622" y="765486"/>
              <a:ext cx="143390" cy="1499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63" h="21600" extrusionOk="0">
                  <a:moveTo>
                    <a:pt x="17263" y="21600"/>
                  </a:moveTo>
                  <a:cubicBezTo>
                    <a:pt x="-43" y="14127"/>
                    <a:pt x="-4337" y="6927"/>
                    <a:pt x="4382" y="0"/>
                  </a:cubicBez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79" name="Connection Line"/>
            <p:cNvSpPr/>
            <p:nvPr/>
          </p:nvSpPr>
          <p:spPr>
            <a:xfrm>
              <a:off x="955325" y="1744074"/>
              <a:ext cx="192777" cy="2993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80" name="Connection Line"/>
            <p:cNvSpPr/>
            <p:nvPr/>
          </p:nvSpPr>
          <p:spPr>
            <a:xfrm>
              <a:off x="1120894" y="1704133"/>
              <a:ext cx="643557" cy="379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81" name="Connection Line"/>
            <p:cNvSpPr/>
            <p:nvPr/>
          </p:nvSpPr>
          <p:spPr>
            <a:xfrm>
              <a:off x="1153162" y="922500"/>
              <a:ext cx="1230628" cy="1351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57" h="21600" extrusionOk="0">
                  <a:moveTo>
                    <a:pt x="0" y="21600"/>
                  </a:moveTo>
                  <a:cubicBezTo>
                    <a:pt x="16004" y="18653"/>
                    <a:pt x="21600" y="11453"/>
                    <a:pt x="16789" y="0"/>
                  </a:cubicBez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pic>
          <p:nvPicPr>
            <p:cNvPr id="1268" name="Image" descr="Image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3499" y="2095186"/>
              <a:ext cx="392172" cy="3921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2" name="Connection Line"/>
            <p:cNvSpPr/>
            <p:nvPr/>
          </p:nvSpPr>
          <p:spPr>
            <a:xfrm>
              <a:off x="252004" y="1795058"/>
              <a:ext cx="98611" cy="236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383" name="Connection Line"/>
            <p:cNvSpPr/>
            <p:nvPr/>
          </p:nvSpPr>
          <p:spPr>
            <a:xfrm>
              <a:off x="820630" y="1046203"/>
              <a:ext cx="361433" cy="997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9" h="21600" extrusionOk="0">
                  <a:moveTo>
                    <a:pt x="1528" y="21600"/>
                  </a:moveTo>
                  <a:cubicBezTo>
                    <a:pt x="-3041" y="13983"/>
                    <a:pt x="2636" y="6783"/>
                    <a:pt x="18559" y="0"/>
                  </a:cubicBezTo>
                </a:path>
              </a:pathLst>
            </a:custGeom>
            <a:noFill/>
            <a:ln w="38100" cap="flat">
              <a:solidFill>
                <a:srgbClr val="FF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1278" name="Group"/>
          <p:cNvGrpSpPr/>
          <p:nvPr/>
        </p:nvGrpSpPr>
        <p:grpSpPr>
          <a:xfrm>
            <a:off x="5788573" y="7482431"/>
            <a:ext cx="1427654" cy="1294391"/>
            <a:chOff x="0" y="0"/>
            <a:chExt cx="1427653" cy="1294389"/>
          </a:xfrm>
        </p:grpSpPr>
        <p:sp>
          <p:nvSpPr>
            <p:cNvPr id="1272" name="Circle"/>
            <p:cNvSpPr/>
            <p:nvPr/>
          </p:nvSpPr>
          <p:spPr>
            <a:xfrm>
              <a:off x="0" y="482096"/>
              <a:ext cx="366887" cy="366887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73" name="Circle"/>
            <p:cNvSpPr/>
            <p:nvPr/>
          </p:nvSpPr>
          <p:spPr>
            <a:xfrm>
              <a:off x="1060767" y="482096"/>
              <a:ext cx="366887" cy="366887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74" name="Circle"/>
            <p:cNvSpPr/>
            <p:nvPr/>
          </p:nvSpPr>
          <p:spPr>
            <a:xfrm>
              <a:off x="275164" y="0"/>
              <a:ext cx="366887" cy="366887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75" name="Circle"/>
            <p:cNvSpPr/>
            <p:nvPr/>
          </p:nvSpPr>
          <p:spPr>
            <a:xfrm>
              <a:off x="804141" y="0"/>
              <a:ext cx="366887" cy="366887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76" name="Circle"/>
            <p:cNvSpPr/>
            <p:nvPr/>
          </p:nvSpPr>
          <p:spPr>
            <a:xfrm>
              <a:off x="275164" y="927503"/>
              <a:ext cx="366887" cy="366887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77" name="Circle"/>
            <p:cNvSpPr/>
            <p:nvPr/>
          </p:nvSpPr>
          <p:spPr>
            <a:xfrm>
              <a:off x="804141" y="927503"/>
              <a:ext cx="366887" cy="366887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279" name="Circle"/>
          <p:cNvSpPr/>
          <p:nvPr/>
        </p:nvSpPr>
        <p:spPr>
          <a:xfrm>
            <a:off x="6060958" y="7476283"/>
            <a:ext cx="366887" cy="366887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80" name="Ok!"/>
          <p:cNvSpPr txBox="1"/>
          <p:nvPr/>
        </p:nvSpPr>
        <p:spPr>
          <a:xfrm>
            <a:off x="3600212" y="911478"/>
            <a:ext cx="866966" cy="844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2">
                    <a:hueOff val="167855"/>
                    <a:satOff val="17755"/>
                    <a:lumOff val="-16671"/>
                  </a:schemeClr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r>
              <a:t>Ok!</a:t>
            </a:r>
          </a:p>
        </p:txBody>
      </p:sp>
      <p:sp>
        <p:nvSpPr>
          <p:cNvPr id="1281" name="Ok!"/>
          <p:cNvSpPr txBox="1"/>
          <p:nvPr/>
        </p:nvSpPr>
        <p:spPr>
          <a:xfrm>
            <a:off x="8454468" y="728805"/>
            <a:ext cx="866967" cy="844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2">
                    <a:hueOff val="167855"/>
                    <a:satOff val="17755"/>
                    <a:lumOff val="-16671"/>
                  </a:schemeClr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r>
              <a:t>Ok!</a:t>
            </a:r>
          </a:p>
        </p:txBody>
      </p:sp>
      <p:sp>
        <p:nvSpPr>
          <p:cNvPr id="1282" name="Ok!"/>
          <p:cNvSpPr txBox="1"/>
          <p:nvPr/>
        </p:nvSpPr>
        <p:spPr>
          <a:xfrm>
            <a:off x="6068917" y="4955838"/>
            <a:ext cx="866966" cy="844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2">
                    <a:hueOff val="167855"/>
                    <a:satOff val="17755"/>
                    <a:lumOff val="-16671"/>
                  </a:schemeClr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r>
              <a:t>Ok!</a:t>
            </a:r>
          </a:p>
        </p:txBody>
      </p:sp>
      <p:sp>
        <p:nvSpPr>
          <p:cNvPr id="1283" name="anomaly!"/>
          <p:cNvSpPr txBox="1"/>
          <p:nvPr/>
        </p:nvSpPr>
        <p:spPr>
          <a:xfrm>
            <a:off x="10945317" y="4793583"/>
            <a:ext cx="1891666" cy="844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EA3323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r>
              <a:t>anomaly!</a:t>
            </a:r>
          </a:p>
        </p:txBody>
      </p:sp>
      <p:sp>
        <p:nvSpPr>
          <p:cNvPr id="1284" name="Circle"/>
          <p:cNvSpPr/>
          <p:nvPr/>
        </p:nvSpPr>
        <p:spPr>
          <a:xfrm>
            <a:off x="6588108" y="7476283"/>
            <a:ext cx="366888" cy="366887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85" name="Circle"/>
          <p:cNvSpPr/>
          <p:nvPr/>
        </p:nvSpPr>
        <p:spPr>
          <a:xfrm>
            <a:off x="6848223" y="7952734"/>
            <a:ext cx="366888" cy="366888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86" name="Circle"/>
          <p:cNvSpPr/>
          <p:nvPr/>
        </p:nvSpPr>
        <p:spPr>
          <a:xfrm>
            <a:off x="6588108" y="8402980"/>
            <a:ext cx="366888" cy="366887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87" name="Circle"/>
          <p:cNvSpPr/>
          <p:nvPr/>
        </p:nvSpPr>
        <p:spPr>
          <a:xfrm>
            <a:off x="6060958" y="8402980"/>
            <a:ext cx="366887" cy="366887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88" name="Circle"/>
          <p:cNvSpPr/>
          <p:nvPr/>
        </p:nvSpPr>
        <p:spPr>
          <a:xfrm>
            <a:off x="5789689" y="7958379"/>
            <a:ext cx="366888" cy="366887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89" name="Circle"/>
          <p:cNvSpPr/>
          <p:nvPr/>
        </p:nvSpPr>
        <p:spPr>
          <a:xfrm>
            <a:off x="6060958" y="7476283"/>
            <a:ext cx="366887" cy="366887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90" name="Circle"/>
          <p:cNvSpPr/>
          <p:nvPr/>
        </p:nvSpPr>
        <p:spPr>
          <a:xfrm>
            <a:off x="6588108" y="7476283"/>
            <a:ext cx="366888" cy="366887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91" name="Circle"/>
          <p:cNvSpPr/>
          <p:nvPr/>
        </p:nvSpPr>
        <p:spPr>
          <a:xfrm>
            <a:off x="6848223" y="7952735"/>
            <a:ext cx="366888" cy="366887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92" name="Circle"/>
          <p:cNvSpPr/>
          <p:nvPr/>
        </p:nvSpPr>
        <p:spPr>
          <a:xfrm>
            <a:off x="6588108" y="8402980"/>
            <a:ext cx="366888" cy="366888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93" name="Circle"/>
          <p:cNvSpPr/>
          <p:nvPr/>
        </p:nvSpPr>
        <p:spPr>
          <a:xfrm>
            <a:off x="6060958" y="8402980"/>
            <a:ext cx="366887" cy="366888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94" name="Circle"/>
          <p:cNvSpPr/>
          <p:nvPr/>
        </p:nvSpPr>
        <p:spPr>
          <a:xfrm>
            <a:off x="5789689" y="7958379"/>
            <a:ext cx="366888" cy="366887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95" name="Circle"/>
          <p:cNvSpPr/>
          <p:nvPr/>
        </p:nvSpPr>
        <p:spPr>
          <a:xfrm>
            <a:off x="6060958" y="7489386"/>
            <a:ext cx="366887" cy="366887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96" name="Circle"/>
          <p:cNvSpPr/>
          <p:nvPr/>
        </p:nvSpPr>
        <p:spPr>
          <a:xfrm>
            <a:off x="6588108" y="7489386"/>
            <a:ext cx="366888" cy="366887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97" name="Circle"/>
          <p:cNvSpPr/>
          <p:nvPr/>
        </p:nvSpPr>
        <p:spPr>
          <a:xfrm>
            <a:off x="6848223" y="7965838"/>
            <a:ext cx="366888" cy="366888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98" name="Circle"/>
          <p:cNvSpPr/>
          <p:nvPr/>
        </p:nvSpPr>
        <p:spPr>
          <a:xfrm>
            <a:off x="6588108" y="8416083"/>
            <a:ext cx="366888" cy="366888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99" name="Circle"/>
          <p:cNvSpPr/>
          <p:nvPr/>
        </p:nvSpPr>
        <p:spPr>
          <a:xfrm>
            <a:off x="6060958" y="8416083"/>
            <a:ext cx="366887" cy="366888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00" name="Circle"/>
          <p:cNvSpPr/>
          <p:nvPr/>
        </p:nvSpPr>
        <p:spPr>
          <a:xfrm>
            <a:off x="5789689" y="7971482"/>
            <a:ext cx="366888" cy="366887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01" name="Circle"/>
          <p:cNvSpPr/>
          <p:nvPr/>
        </p:nvSpPr>
        <p:spPr>
          <a:xfrm>
            <a:off x="6060958" y="7476283"/>
            <a:ext cx="366887" cy="366887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02" name="Circle"/>
          <p:cNvSpPr/>
          <p:nvPr/>
        </p:nvSpPr>
        <p:spPr>
          <a:xfrm>
            <a:off x="6588108" y="7476283"/>
            <a:ext cx="366888" cy="366887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03" name="Circle"/>
          <p:cNvSpPr/>
          <p:nvPr/>
        </p:nvSpPr>
        <p:spPr>
          <a:xfrm>
            <a:off x="6848223" y="7952735"/>
            <a:ext cx="366888" cy="366887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04" name="Circle"/>
          <p:cNvSpPr/>
          <p:nvPr/>
        </p:nvSpPr>
        <p:spPr>
          <a:xfrm>
            <a:off x="6588108" y="8402980"/>
            <a:ext cx="366888" cy="366888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05" name="Circle"/>
          <p:cNvSpPr/>
          <p:nvPr/>
        </p:nvSpPr>
        <p:spPr>
          <a:xfrm>
            <a:off x="6060958" y="8402980"/>
            <a:ext cx="366887" cy="366888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06" name="Circle"/>
          <p:cNvSpPr/>
          <p:nvPr/>
        </p:nvSpPr>
        <p:spPr>
          <a:xfrm>
            <a:off x="5789689" y="7958379"/>
            <a:ext cx="366888" cy="366887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311" name="Group"/>
          <p:cNvGrpSpPr/>
          <p:nvPr/>
        </p:nvGrpSpPr>
        <p:grpSpPr>
          <a:xfrm>
            <a:off x="-149435" y="6501278"/>
            <a:ext cx="5746454" cy="2321104"/>
            <a:chOff x="0" y="311150"/>
            <a:chExt cx="5746453" cy="2321102"/>
          </a:xfrm>
        </p:grpSpPr>
        <p:grpSp>
          <p:nvGrpSpPr>
            <p:cNvPr id="1309" name="Group"/>
            <p:cNvGrpSpPr/>
            <p:nvPr/>
          </p:nvGrpSpPr>
          <p:grpSpPr>
            <a:xfrm>
              <a:off x="0" y="699545"/>
              <a:ext cx="5746454" cy="1932708"/>
              <a:chOff x="0" y="0"/>
              <a:chExt cx="5746453" cy="1932707"/>
            </a:xfrm>
          </p:grpSpPr>
          <p:sp>
            <p:nvSpPr>
              <p:cNvPr id="1307" name="(Un)directed weighted edges…"/>
              <p:cNvSpPr/>
              <p:nvPr/>
            </p:nvSpPr>
            <p:spPr>
              <a:xfrm>
                <a:off x="0" y="966353"/>
                <a:ext cx="5746454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marL="944562" lvl="1" indent="-500062" algn="l">
                  <a:buSzPct val="100000"/>
                  <a:buChar char="•"/>
                  <a:defRPr sz="3600">
                    <a:latin typeface="Abadi MT Condensed Light"/>
                    <a:ea typeface="Abadi MT Condensed Light"/>
                    <a:cs typeface="Abadi MT Condensed Light"/>
                    <a:sym typeface="Abadi MT Condensed Light"/>
                  </a:defRPr>
                </a:pPr>
                <a:r>
                  <a:t>(Un)directed weighted edges</a:t>
                </a:r>
              </a:p>
              <a:p>
                <a:pPr marL="944562" lvl="1" indent="-500062" algn="l">
                  <a:buSzPct val="100000"/>
                  <a:buChar char="•"/>
                  <a:defRPr sz="3600">
                    <a:latin typeface="Abadi MT Condensed Light"/>
                    <a:ea typeface="Abadi MT Condensed Light"/>
                    <a:cs typeface="Abadi MT Condensed Light"/>
                    <a:sym typeface="Abadi MT Condensed Light"/>
                  </a:defRPr>
                </a:pPr>
                <a:r>
                  <a:t>Time-evolving node set </a:t>
                </a:r>
              </a:p>
              <a:p>
                <a:pPr marL="944562" lvl="1" indent="-500062" algn="l">
                  <a:buSzPct val="100000"/>
                  <a:buChar char="•"/>
                  <a:defRPr sz="3600">
                    <a:latin typeface="Abadi MT Condensed Light"/>
                    <a:ea typeface="Abadi MT Condensed Light"/>
                    <a:cs typeface="Abadi MT Condensed Light"/>
                    <a:sym typeface="Abadi MT Condensed Light"/>
                  </a:defRPr>
                </a:pPr>
                <a:r>
                  <a:t>Known node-correspondence</a:t>
                </a:r>
              </a:p>
            </p:txBody>
          </p:sp>
          <p:sp>
            <p:nvSpPr>
              <p:cNvPr id="1308" name="Rounded Rectangle"/>
              <p:cNvSpPr/>
              <p:nvPr/>
            </p:nvSpPr>
            <p:spPr>
              <a:xfrm>
                <a:off x="355457" y="0"/>
                <a:ext cx="5238739" cy="1932708"/>
              </a:xfrm>
              <a:prstGeom prst="roundRect">
                <a:avLst>
                  <a:gd name="adj" fmla="val 9857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310" name="STREAMING MODEL"/>
            <p:cNvSpPr/>
            <p:nvPr/>
          </p:nvSpPr>
          <p:spPr>
            <a:xfrm>
              <a:off x="1162669" y="31115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defRPr sz="3600" u="sng"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defRPr>
              </a:pPr>
              <a:r>
                <a:t>STREAMING MODEL</a:t>
              </a:r>
            </a:p>
          </p:txBody>
        </p:sp>
      </p:grpSp>
      <p:grpSp>
        <p:nvGrpSpPr>
          <p:cNvPr id="1316" name="Group"/>
          <p:cNvGrpSpPr/>
          <p:nvPr/>
        </p:nvGrpSpPr>
        <p:grpSpPr>
          <a:xfrm>
            <a:off x="7115258" y="6842866"/>
            <a:ext cx="5746454" cy="1941416"/>
            <a:chOff x="0" y="0"/>
            <a:chExt cx="5746453" cy="1941414"/>
          </a:xfrm>
        </p:grpSpPr>
        <p:grpSp>
          <p:nvGrpSpPr>
            <p:cNvPr id="1314" name="Group"/>
            <p:cNvGrpSpPr/>
            <p:nvPr/>
          </p:nvGrpSpPr>
          <p:grpSpPr>
            <a:xfrm>
              <a:off x="0" y="671414"/>
              <a:ext cx="5746454" cy="1270001"/>
              <a:chOff x="50800" y="0"/>
              <a:chExt cx="5746453" cy="1270000"/>
            </a:xfrm>
          </p:grpSpPr>
          <p:sp>
            <p:nvSpPr>
              <p:cNvPr id="1312" name="Real-time and fast detection…"/>
              <p:cNvSpPr txBox="1"/>
              <p:nvPr/>
            </p:nvSpPr>
            <p:spPr>
              <a:xfrm>
                <a:off x="50800" y="63500"/>
                <a:ext cx="5746454" cy="1143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marL="944562" lvl="1" indent="-500062" algn="l">
                  <a:buSzPct val="100000"/>
                  <a:buChar char="•"/>
                  <a:defRPr sz="3600">
                    <a:latin typeface="Abadi MT Condensed Light"/>
                    <a:ea typeface="Abadi MT Condensed Light"/>
                    <a:cs typeface="Abadi MT Condensed Light"/>
                    <a:sym typeface="Abadi MT Condensed Light"/>
                  </a:defRPr>
                </a:pPr>
                <a:r>
                  <a:t>Real-time and fast detection</a:t>
                </a:r>
              </a:p>
              <a:p>
                <a:pPr marL="944562" lvl="1" indent="-500062" algn="l">
                  <a:buSzPct val="100000"/>
                  <a:buChar char="•"/>
                  <a:defRPr sz="3600">
                    <a:latin typeface="Abadi MT Condensed Light"/>
                    <a:ea typeface="Abadi MT Condensed Light"/>
                    <a:cs typeface="Abadi MT Condensed Light"/>
                    <a:sym typeface="Abadi MT Condensed Light"/>
                  </a:defRPr>
                </a:pPr>
                <a:r>
                  <a:t>Bounded working memory</a:t>
                </a:r>
              </a:p>
            </p:txBody>
          </p:sp>
          <p:sp>
            <p:nvSpPr>
              <p:cNvPr id="1313" name="Rounded Rectangle"/>
              <p:cNvSpPr/>
              <p:nvPr/>
            </p:nvSpPr>
            <p:spPr>
              <a:xfrm>
                <a:off x="433741" y="0"/>
                <a:ext cx="5238740" cy="1270000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315" name="ALGORITHMIC CONSTRAINTS"/>
            <p:cNvSpPr txBox="1"/>
            <p:nvPr/>
          </p:nvSpPr>
          <p:spPr>
            <a:xfrm>
              <a:off x="554267" y="-1"/>
              <a:ext cx="494124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defRPr sz="3600" u="sng"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defRPr>
              </a:pPr>
              <a:r>
                <a:t>ALGORITHMIC CONSTRAINTS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4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4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900"/>
                            </p:stCondLst>
                            <p:childTnLst>
                              <p:par>
                                <p:cTn id="2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900"/>
                            </p:stCondLst>
                            <p:childTnLst>
                              <p:par>
                                <p:cTn id="24" presetID="1" presetClass="exit" presetSubtype="0" fill="hold" grpId="6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100"/>
                            </p:stCondLst>
                            <p:childTnLst>
                              <p:par>
                                <p:cTn id="27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1" presetClass="exit" presetSubtype="0" fill="hold" grpId="8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300"/>
                            </p:stCondLst>
                            <p:childTnLst>
                              <p:par>
                                <p:cTn id="33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00"/>
                            </p:stCondLst>
                            <p:childTnLst>
                              <p:par>
                                <p:cTn id="36" presetID="1" presetClass="exit" presetSubtype="0" fill="hold" grpId="1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" presetClass="exit" presetSubtype="0" fill="hold" grpId="1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00"/>
                            </p:stCondLst>
                            <p:childTnLst>
                              <p:par>
                                <p:cTn id="45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00"/>
                            </p:stCondLst>
                            <p:childTnLst>
                              <p:par>
                                <p:cTn id="48" presetID="1" presetClass="exit" presetSubtype="0" fill="hold" grpId="14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900"/>
                            </p:stCondLst>
                            <p:childTnLst>
                              <p:par>
                                <p:cTn id="51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900"/>
                            </p:stCondLst>
                            <p:childTnLst>
                              <p:par>
                                <p:cTn id="54" presetID="1" presetClass="exit" presetSubtype="0" fill="hold" grpId="16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00"/>
                            </p:stCondLst>
                            <p:childTnLst>
                              <p:par>
                                <p:cTn id="57" presetID="23" presetClass="entr" presetSubtype="16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400"/>
                            </p:stCondLst>
                            <p:childTnLst>
                              <p:par>
                                <p:cTn id="62" presetID="22" presetClass="entr" presetSubtype="8" fill="hold" grpId="18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4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300"/>
                            </p:stCondLst>
                            <p:childTnLst>
                              <p:par>
                                <p:cTn id="66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300"/>
                            </p:stCondLst>
                            <p:childTnLst>
                              <p:par>
                                <p:cTn id="69" presetID="1" presetClass="exit" presetSubtype="0" fill="hold" grpId="2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1" presetClass="exit" presetSubtype="0" fill="hold" grpId="2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700"/>
                            </p:stCondLst>
                            <p:childTnLst>
                              <p:par>
                                <p:cTn id="78" presetID="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00"/>
                            </p:stCondLst>
                            <p:childTnLst>
                              <p:par>
                                <p:cTn id="81" presetID="1" presetClass="exit" presetSubtype="0" fill="hold" grpId="24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900"/>
                            </p:stCondLst>
                            <p:childTnLst>
                              <p:par>
                                <p:cTn id="84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900"/>
                            </p:stCondLst>
                            <p:childTnLst>
                              <p:par>
                                <p:cTn id="87" presetID="1" presetClass="exit" presetSubtype="0" fill="hold" grpId="26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100"/>
                            </p:stCondLst>
                            <p:childTnLst>
                              <p:par>
                                <p:cTn id="90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100"/>
                            </p:stCondLst>
                            <p:childTnLst>
                              <p:par>
                                <p:cTn id="93" presetID="1" presetClass="exit" presetSubtype="0" fill="hold" grpId="28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300"/>
                            </p:stCondLst>
                            <p:childTnLst>
                              <p:par>
                                <p:cTn id="96" presetID="1" presetClass="entr" presetSubtype="0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300"/>
                            </p:stCondLst>
                            <p:childTnLst>
                              <p:par>
                                <p:cTn id="99" presetID="1" presetClass="exit" presetSubtype="0" fill="hold" grpId="3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500"/>
                            </p:stCondLst>
                            <p:childTnLst>
                              <p:par>
                                <p:cTn id="102" presetID="23" presetClass="entr" presetSubtype="16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800"/>
                            </p:stCondLst>
                            <p:childTnLst>
                              <p:par>
                                <p:cTn id="107" presetID="22" presetClass="entr" presetSubtype="8" fill="hold" grpId="3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4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700"/>
                            </p:stCondLst>
                            <p:childTnLst>
                              <p:par>
                                <p:cTn id="111" presetID="1" presetClass="entr" presetSubtype="0" fill="hold" grpId="3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700"/>
                            </p:stCondLst>
                            <p:childTnLst>
                              <p:par>
                                <p:cTn id="114" presetID="1" presetClass="exit" presetSubtype="0" fill="hold" grpId="34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900"/>
                            </p:stCondLst>
                            <p:childTnLst>
                              <p:par>
                                <p:cTn id="117" presetID="1" presetClass="entr" presetSubtype="0" fill="hold" grpId="3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900"/>
                            </p:stCondLst>
                            <p:childTnLst>
                              <p:par>
                                <p:cTn id="120" presetID="1" presetClass="exit" presetSubtype="0" fill="hold" grpId="36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100"/>
                            </p:stCondLst>
                            <p:childTnLst>
                              <p:par>
                                <p:cTn id="123" presetID="1" presetClass="entr" presetSubtype="0" fill="hold" grpId="3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" presetID="1" presetClass="exit" presetSubtype="0" fill="hold" grpId="38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8300"/>
                            </p:stCondLst>
                            <p:childTnLst>
                              <p:par>
                                <p:cTn id="129" presetID="1" presetClass="entr" presetSubtype="0" fill="hold" grpId="3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300"/>
                            </p:stCondLst>
                            <p:childTnLst>
                              <p:par>
                                <p:cTn id="132" presetID="1" presetClass="exit" presetSubtype="0" fill="hold" grpId="4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5" presetID="1" presetClass="entr" presetSubtype="0" fill="hold" grpId="4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500"/>
                            </p:stCondLst>
                            <p:childTnLst>
                              <p:par>
                                <p:cTn id="138" presetID="1" presetClass="exit" presetSubtype="0" fill="hold" grpId="4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8700"/>
                            </p:stCondLst>
                            <p:childTnLst>
                              <p:par>
                                <p:cTn id="141" presetID="1" presetClass="entr" presetSubtype="0" fill="hold" grpId="4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8700"/>
                            </p:stCondLst>
                            <p:childTnLst>
                              <p:par>
                                <p:cTn id="144" presetID="1" presetClass="exit" presetSubtype="0" fill="hold" grpId="44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8900"/>
                            </p:stCondLst>
                            <p:childTnLst>
                              <p:par>
                                <p:cTn id="147" presetID="23" presetClass="entr" presetSubtype="16" fill="hold" grpId="4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8" fill="hold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9200"/>
                            </p:stCondLst>
                            <p:childTnLst>
                              <p:par>
                                <p:cTn id="152" presetID="22" presetClass="entr" presetSubtype="8" fill="hold" grpId="46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4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100"/>
                            </p:stCondLst>
                            <p:childTnLst>
                              <p:par>
                                <p:cTn id="156" presetID="1" presetClass="entr" presetSubtype="0" fill="hold" grpId="4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100"/>
                            </p:stCondLst>
                            <p:childTnLst>
                              <p:par>
                                <p:cTn id="159" presetID="1" presetClass="exit" presetSubtype="0" fill="hold" grpId="48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300"/>
                            </p:stCondLst>
                            <p:childTnLst>
                              <p:par>
                                <p:cTn id="162" presetID="1" presetClass="entr" presetSubtype="0" fill="hold" grpId="4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3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65" presetID="1" presetClass="exit" presetSubtype="0" fill="hold" grpId="5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8" presetID="1" presetClass="entr" presetSubtype="0" fill="hold" grpId="5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1" presetID="1" presetClass="exit" presetSubtype="0" fill="hold" grpId="5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4" presetID="1" presetClass="entr" presetSubtype="0" fill="hold" grpId="5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5" fill="hold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7" presetID="1" presetClass="exit" presetSubtype="0" fill="hold" grpId="54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0" presetID="1" presetClass="entr" presetSubtype="0" fill="hold" grpId="5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3" presetID="1" presetClass="exit" presetSubtype="0" fill="hold" grpId="56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" presetID="1" presetClass="entr" presetSubtype="0" fill="hold" grpId="5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7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9" presetID="1" presetClass="exit" presetSubtype="0" fill="hold" grpId="58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2" presetID="23" presetClass="entr" presetSubtype="16" fill="hold" grpId="5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3" fill="hold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300" fill="hold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00" fill="hold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1600"/>
                            </p:stCondLst>
                            <p:childTnLst>
                              <p:par>
                                <p:cTn id="197" presetID="1" presetClass="entr" presetSubtype="0" fill="hold" grpId="6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8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6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2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6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6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3" grpId="1" animBg="1" advAuto="0"/>
      <p:bldP spid="1155" grpId="2" animBg="1" advAuto="0"/>
      <p:bldP spid="1175" grpId="4" animBg="1" advAuto="0"/>
      <p:bldP spid="1194" grpId="18" animBg="1" advAuto="0"/>
      <p:bldP spid="1213" grpId="32" animBg="1" advAuto="0"/>
      <p:bldP spid="1242" grpId="46" animBg="1" advAuto="0"/>
      <p:bldP spid="1271" grpId="60" animBg="1" advAuto="0"/>
      <p:bldP spid="1278" grpId="3" animBg="1" advAuto="0"/>
      <p:bldP spid="1279" grpId="5" animBg="1" advAuto="0"/>
      <p:bldP spid="1279" grpId="6" animBg="1" advAuto="0"/>
      <p:bldP spid="1280" grpId="17" animBg="1" advAuto="0"/>
      <p:bldP spid="1281" grpId="45" animBg="1" advAuto="0"/>
      <p:bldP spid="1282" grpId="31" animBg="1" advAuto="0"/>
      <p:bldP spid="1283" grpId="59" animBg="1" advAuto="0"/>
      <p:bldP spid="1284" grpId="7" animBg="1" advAuto="0"/>
      <p:bldP spid="1284" grpId="8" animBg="1" advAuto="0"/>
      <p:bldP spid="1285" grpId="9" animBg="1" advAuto="0"/>
      <p:bldP spid="1285" grpId="10" animBg="1" advAuto="0"/>
      <p:bldP spid="1286" grpId="11" animBg="1" advAuto="0"/>
      <p:bldP spid="1286" grpId="12" animBg="1" advAuto="0"/>
      <p:bldP spid="1287" grpId="13" animBg="1" advAuto="0"/>
      <p:bldP spid="1287" grpId="14" animBg="1" advAuto="0"/>
      <p:bldP spid="1288" grpId="15" animBg="1" advAuto="0"/>
      <p:bldP spid="1288" grpId="16" animBg="1" advAuto="0"/>
      <p:bldP spid="1289" grpId="19" animBg="1" advAuto="0"/>
      <p:bldP spid="1289" grpId="20" animBg="1" advAuto="0"/>
      <p:bldP spid="1290" grpId="21" animBg="1" advAuto="0"/>
      <p:bldP spid="1290" grpId="22" animBg="1" advAuto="0"/>
      <p:bldP spid="1291" grpId="23" animBg="1" advAuto="0"/>
      <p:bldP spid="1291" grpId="24" animBg="1" advAuto="0"/>
      <p:bldP spid="1292" grpId="25" animBg="1" advAuto="0"/>
      <p:bldP spid="1292" grpId="26" animBg="1" advAuto="0"/>
      <p:bldP spid="1293" grpId="27" animBg="1" advAuto="0"/>
      <p:bldP spid="1293" grpId="28" animBg="1" advAuto="0"/>
      <p:bldP spid="1294" grpId="29" animBg="1" advAuto="0"/>
      <p:bldP spid="1294" grpId="30" animBg="1" advAuto="0"/>
      <p:bldP spid="1295" grpId="33" animBg="1" advAuto="0"/>
      <p:bldP spid="1295" grpId="34" animBg="1" advAuto="0"/>
      <p:bldP spid="1296" grpId="35" animBg="1" advAuto="0"/>
      <p:bldP spid="1296" grpId="36" animBg="1" advAuto="0"/>
      <p:bldP spid="1297" grpId="37" animBg="1" advAuto="0"/>
      <p:bldP spid="1297" grpId="38" animBg="1" advAuto="0"/>
      <p:bldP spid="1298" grpId="39" animBg="1" advAuto="0"/>
      <p:bldP spid="1298" grpId="40" animBg="1" advAuto="0"/>
      <p:bldP spid="1299" grpId="41" animBg="1" advAuto="0"/>
      <p:bldP spid="1299" grpId="42" animBg="1" advAuto="0"/>
      <p:bldP spid="1300" grpId="43" animBg="1" advAuto="0"/>
      <p:bldP spid="1300" grpId="44" animBg="1" advAuto="0"/>
      <p:bldP spid="1301" grpId="47" animBg="1" advAuto="0"/>
      <p:bldP spid="1301" grpId="48" animBg="1" advAuto="0"/>
      <p:bldP spid="1302" grpId="49" animBg="1" advAuto="0"/>
      <p:bldP spid="1302" grpId="50" animBg="1" advAuto="0"/>
      <p:bldP spid="1303" grpId="51" animBg="1" advAuto="0"/>
      <p:bldP spid="1303" grpId="52" animBg="1" advAuto="0"/>
      <p:bldP spid="1304" grpId="53" animBg="1" advAuto="0"/>
      <p:bldP spid="1304" grpId="54" animBg="1" advAuto="0"/>
      <p:bldP spid="1305" grpId="55" animBg="1" advAuto="0"/>
      <p:bldP spid="1305" grpId="56" animBg="1" advAuto="0"/>
      <p:bldP spid="1306" grpId="57" animBg="1" advAuto="0"/>
      <p:bldP spid="1306" grpId="58" animBg="1" advAuto="0"/>
      <p:bldP spid="1311" grpId="61" animBg="1" advAuto="0"/>
      <p:bldP spid="1316" grpId="6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ALGORITH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</a:t>
            </a:r>
          </a:p>
        </p:txBody>
      </p:sp>
      <p:pic>
        <p:nvPicPr>
          <p:cNvPr id="1386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32" y="2530133"/>
            <a:ext cx="698501" cy="698501"/>
          </a:xfrm>
          <a:prstGeom prst="rect">
            <a:avLst/>
          </a:prstGeom>
          <a:ln w="25400">
            <a:miter lim="400000"/>
          </a:ln>
          <a:effectLst>
            <a:outerShdw blurRad="152400" dist="38100" dir="5400000" rotWithShape="0">
              <a:srgbClr val="000000">
                <a:alpha val="37000"/>
              </a:srgbClr>
            </a:outerShdw>
          </a:effectLst>
        </p:spPr>
      </p:pic>
      <p:pic>
        <p:nvPicPr>
          <p:cNvPr id="1387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32" y="532716"/>
            <a:ext cx="698501" cy="698501"/>
          </a:xfrm>
          <a:prstGeom prst="rect">
            <a:avLst/>
          </a:prstGeom>
          <a:ln w="25400">
            <a:miter lim="400000"/>
          </a:ln>
          <a:effectLst>
            <a:outerShdw blurRad="152400" dist="38100" dir="5400000" rotWithShape="0">
              <a:srgbClr val="000000">
                <a:alpha val="37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Overview of SpotLigh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Overview of SpotLight</a:t>
            </a:r>
          </a:p>
        </p:txBody>
      </p:sp>
      <p:sp>
        <p:nvSpPr>
          <p:cNvPr id="13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391" name="ALGORITHM"/>
          <p:cNvSpPr txBox="1">
            <a:spLocks noGrp="1"/>
          </p:cNvSpPr>
          <p:nvPr>
            <p:ph type="body" idx="21"/>
          </p:nvPr>
        </p:nvSpPr>
        <p:spPr>
          <a:xfrm>
            <a:off x="11167305" y="57150"/>
            <a:ext cx="1488035" cy="520701"/>
          </a:xfrm>
          <a:prstGeom prst="rect">
            <a:avLst/>
          </a:prstGeom>
        </p:spPr>
        <p:txBody>
          <a:bodyPr/>
          <a:lstStyle/>
          <a:p>
            <a:r>
              <a:t>ALGORITHM</a:t>
            </a:r>
          </a:p>
        </p:txBody>
      </p:sp>
      <p:grpSp>
        <p:nvGrpSpPr>
          <p:cNvPr id="1472" name="Group"/>
          <p:cNvGrpSpPr/>
          <p:nvPr/>
        </p:nvGrpSpPr>
        <p:grpSpPr>
          <a:xfrm>
            <a:off x="496323" y="2423641"/>
            <a:ext cx="7444645" cy="3367009"/>
            <a:chOff x="0" y="0"/>
            <a:chExt cx="7444644" cy="3367008"/>
          </a:xfrm>
        </p:grpSpPr>
        <p:grpSp>
          <p:nvGrpSpPr>
            <p:cNvPr id="1395" name="Group"/>
            <p:cNvGrpSpPr/>
            <p:nvPr/>
          </p:nvGrpSpPr>
          <p:grpSpPr>
            <a:xfrm>
              <a:off x="928963" y="458688"/>
              <a:ext cx="4718525" cy="1996166"/>
              <a:chOff x="0" y="0"/>
              <a:chExt cx="4718523" cy="1996164"/>
            </a:xfrm>
          </p:grpSpPr>
          <p:sp>
            <p:nvSpPr>
              <p:cNvPr id="1392" name="Graph…"/>
              <p:cNvSpPr txBox="1"/>
              <p:nvPr/>
            </p:nvSpPr>
            <p:spPr>
              <a:xfrm>
                <a:off x="0" y="0"/>
                <a:ext cx="4718524" cy="19961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spcBef>
                    <a:spcPts val="2000"/>
                  </a:spcBef>
                  <a:defRPr sz="3400" b="1">
                    <a:solidFill>
                      <a:schemeClr val="accent2">
                        <a:hueOff val="167855"/>
                        <a:satOff val="17755"/>
                        <a:lumOff val="-16671"/>
                      </a:schemeClr>
                    </a:solidFill>
                    <a:latin typeface="+mj-lt"/>
                    <a:ea typeface="+mj-ea"/>
                    <a:cs typeface="+mj-cs"/>
                    <a:sym typeface="Avenir Next Condensed Regular"/>
                  </a:defRPr>
                </a:pPr>
                <a:r>
                  <a:t>Graph </a:t>
                </a:r>
              </a:p>
              <a:p>
                <a:pPr>
                  <a:spcBef>
                    <a:spcPts val="2000"/>
                  </a:spcBef>
                  <a:defRPr sz="3400" b="1">
                    <a:solidFill>
                      <a:schemeClr val="accent2">
                        <a:hueOff val="167855"/>
                        <a:satOff val="17755"/>
                        <a:lumOff val="-16671"/>
                      </a:schemeClr>
                    </a:solidFill>
                    <a:latin typeface="+mj-lt"/>
                    <a:ea typeface="+mj-ea"/>
                    <a:cs typeface="+mj-cs"/>
                    <a:sym typeface="Avenir Next Condensed Regular"/>
                  </a:defRPr>
                </a:pPr>
                <a:r>
                  <a:t>Sketching</a:t>
                </a:r>
              </a:p>
            </p:txBody>
          </p:sp>
          <p:pic>
            <p:nvPicPr>
              <p:cNvPr id="1393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68056" y="832555"/>
                <a:ext cx="1824130" cy="457904"/>
              </a:xfrm>
              <a:prstGeom prst="rect">
                <a:avLst/>
              </a:prstGeom>
              <a:effectLst/>
            </p:spPr>
          </p:pic>
        </p:grpSp>
        <p:grpSp>
          <p:nvGrpSpPr>
            <p:cNvPr id="1407" name="Group"/>
            <p:cNvGrpSpPr/>
            <p:nvPr/>
          </p:nvGrpSpPr>
          <p:grpSpPr>
            <a:xfrm>
              <a:off x="4129484" y="0"/>
              <a:ext cx="3315161" cy="3367009"/>
              <a:chOff x="0" y="0"/>
              <a:chExt cx="3315160" cy="3367008"/>
            </a:xfrm>
          </p:grpSpPr>
          <p:sp>
            <p:nvSpPr>
              <p:cNvPr id="1396" name="v(G3)"/>
              <p:cNvSpPr txBox="1"/>
              <p:nvPr/>
            </p:nvSpPr>
            <p:spPr>
              <a:xfrm>
                <a:off x="2400097" y="247103"/>
                <a:ext cx="915064" cy="6405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800">
                    <a:latin typeface="Apple Chancery"/>
                    <a:ea typeface="Apple Chancery"/>
                    <a:cs typeface="Apple Chancery"/>
                    <a:sym typeface="Apple Chancery"/>
                  </a:defRPr>
                </a:pPr>
                <a:r>
                  <a:t>v(G</a:t>
                </a:r>
                <a:r>
                  <a:rPr baseline="-5999"/>
                  <a:t>3</a:t>
                </a:r>
                <a:r>
                  <a:t>)</a:t>
                </a:r>
              </a:p>
            </p:txBody>
          </p:sp>
          <p:sp>
            <p:nvSpPr>
              <p:cNvPr id="1397" name="v(G1)"/>
              <p:cNvSpPr txBox="1"/>
              <p:nvPr/>
            </p:nvSpPr>
            <p:spPr>
              <a:xfrm>
                <a:off x="1300856" y="1088192"/>
                <a:ext cx="915063" cy="6405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800">
                    <a:latin typeface="Apple Chancery"/>
                    <a:ea typeface="Apple Chancery"/>
                    <a:cs typeface="Apple Chancery"/>
                    <a:sym typeface="Apple Chancery"/>
                  </a:defRPr>
                </a:pPr>
                <a:r>
                  <a:t>v(G</a:t>
                </a:r>
                <a:r>
                  <a:rPr baseline="-5999"/>
                  <a:t>1</a:t>
                </a:r>
                <a:r>
                  <a:t>)</a:t>
                </a:r>
              </a:p>
            </p:txBody>
          </p:sp>
          <p:sp>
            <p:nvSpPr>
              <p:cNvPr id="1398" name="v(G2)"/>
              <p:cNvSpPr txBox="1"/>
              <p:nvPr/>
            </p:nvSpPr>
            <p:spPr>
              <a:xfrm>
                <a:off x="472946" y="1942430"/>
                <a:ext cx="915064" cy="6405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800">
                    <a:latin typeface="Apple Chancery"/>
                    <a:ea typeface="Apple Chancery"/>
                    <a:cs typeface="Apple Chancery"/>
                    <a:sym typeface="Apple Chancery"/>
                  </a:defRPr>
                </a:pPr>
                <a:r>
                  <a:t>v(G</a:t>
                </a:r>
                <a:r>
                  <a:rPr baseline="-5999"/>
                  <a:t>2</a:t>
                </a:r>
                <a:r>
                  <a:t>)</a:t>
                </a:r>
              </a:p>
            </p:txBody>
          </p:sp>
          <p:sp>
            <p:nvSpPr>
              <p:cNvPr id="1399" name="Line"/>
              <p:cNvSpPr/>
              <p:nvPr/>
            </p:nvSpPr>
            <p:spPr>
              <a:xfrm>
                <a:off x="488873" y="2590276"/>
                <a:ext cx="2599047" cy="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2800" cap="all">
                    <a:solidFill>
                      <a:srgbClr val="838787"/>
                    </a:solidFill>
                    <a:latin typeface="DIN Condensed Bold"/>
                    <a:ea typeface="DIN Condensed Bold"/>
                    <a:cs typeface="DIN Condensed Bold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1400" name="Line"/>
              <p:cNvSpPr/>
              <p:nvPr/>
            </p:nvSpPr>
            <p:spPr>
              <a:xfrm flipV="1">
                <a:off x="505741" y="0"/>
                <a:ext cx="1" cy="260311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2800" cap="all">
                    <a:solidFill>
                      <a:srgbClr val="838787"/>
                    </a:solidFill>
                    <a:latin typeface="DIN Condensed Bold"/>
                    <a:ea typeface="DIN Condensed Bold"/>
                    <a:cs typeface="DIN Condensed Bold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1401" name="Shape"/>
              <p:cNvSpPr/>
              <p:nvPr/>
            </p:nvSpPr>
            <p:spPr>
              <a:xfrm>
                <a:off x="898352" y="1787351"/>
                <a:ext cx="252800" cy="2527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402" name="Shape"/>
              <p:cNvSpPr/>
              <p:nvPr/>
            </p:nvSpPr>
            <p:spPr>
              <a:xfrm>
                <a:off x="1261535" y="1556161"/>
                <a:ext cx="252800" cy="252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403" name="Shape"/>
              <p:cNvSpPr/>
              <p:nvPr/>
            </p:nvSpPr>
            <p:spPr>
              <a:xfrm>
                <a:off x="1476995" y="1913354"/>
                <a:ext cx="252800" cy="252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404" name="Shape"/>
              <p:cNvSpPr/>
              <p:nvPr/>
            </p:nvSpPr>
            <p:spPr>
              <a:xfrm>
                <a:off x="2337787" y="728164"/>
                <a:ext cx="252800" cy="252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405" name="v(G4)"/>
              <p:cNvSpPr txBox="1"/>
              <p:nvPr/>
            </p:nvSpPr>
            <p:spPr>
              <a:xfrm>
                <a:off x="1568664" y="1915744"/>
                <a:ext cx="933076" cy="6405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800">
                    <a:latin typeface="Apple Chancery"/>
                    <a:ea typeface="Apple Chancery"/>
                    <a:cs typeface="Apple Chancery"/>
                    <a:sym typeface="Apple Chancery"/>
                  </a:defRPr>
                </a:pPr>
                <a:r>
                  <a:t>v(G</a:t>
                </a:r>
                <a:r>
                  <a:rPr baseline="-5999"/>
                  <a:t>4</a:t>
                </a:r>
                <a:r>
                  <a:t>)</a:t>
                </a:r>
              </a:p>
            </p:txBody>
          </p:sp>
          <p:sp>
            <p:nvSpPr>
              <p:cNvPr id="1406" name="Line"/>
              <p:cNvSpPr/>
              <p:nvPr/>
            </p:nvSpPr>
            <p:spPr>
              <a:xfrm flipH="1">
                <a:off x="0" y="2561448"/>
                <a:ext cx="513199" cy="8055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2800" cap="all">
                    <a:solidFill>
                      <a:srgbClr val="838787"/>
                    </a:solidFill>
                    <a:latin typeface="DIN Condensed Bold"/>
                    <a:ea typeface="DIN Condensed Bold"/>
                    <a:cs typeface="DIN Condensed Bold"/>
                    <a:sym typeface="DIN Condensed Bold"/>
                  </a:defRPr>
                </a:pPr>
                <a:endParaRPr/>
              </a:p>
            </p:txBody>
          </p:sp>
        </p:grpSp>
        <p:grpSp>
          <p:nvGrpSpPr>
            <p:cNvPr id="1471" name="Group"/>
            <p:cNvGrpSpPr/>
            <p:nvPr/>
          </p:nvGrpSpPr>
          <p:grpSpPr>
            <a:xfrm>
              <a:off x="0" y="3719"/>
              <a:ext cx="2064935" cy="3359570"/>
              <a:chOff x="0" y="0"/>
              <a:chExt cx="2064934" cy="3359569"/>
            </a:xfrm>
          </p:grpSpPr>
          <p:grpSp>
            <p:nvGrpSpPr>
              <p:cNvPr id="1421" name="Group"/>
              <p:cNvGrpSpPr/>
              <p:nvPr/>
            </p:nvGrpSpPr>
            <p:grpSpPr>
              <a:xfrm>
                <a:off x="0" y="0"/>
                <a:ext cx="940008" cy="1018374"/>
                <a:chOff x="0" y="0"/>
                <a:chExt cx="940007" cy="1018373"/>
              </a:xfrm>
            </p:grpSpPr>
            <p:sp>
              <p:nvSpPr>
                <p:cNvPr id="1408" name="Oval"/>
                <p:cNvSpPr/>
                <p:nvPr/>
              </p:nvSpPr>
              <p:spPr>
                <a:xfrm>
                  <a:off x="0" y="146413"/>
                  <a:ext cx="195407" cy="197607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09" name="Oval"/>
                <p:cNvSpPr/>
                <p:nvPr/>
              </p:nvSpPr>
              <p:spPr>
                <a:xfrm>
                  <a:off x="744601" y="263440"/>
                  <a:ext cx="195407" cy="197607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10" name="Oval"/>
                <p:cNvSpPr/>
                <p:nvPr/>
              </p:nvSpPr>
              <p:spPr>
                <a:xfrm>
                  <a:off x="0" y="425077"/>
                  <a:ext cx="195407" cy="197607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11" name="Oval"/>
                <p:cNvSpPr/>
                <p:nvPr/>
              </p:nvSpPr>
              <p:spPr>
                <a:xfrm>
                  <a:off x="744601" y="542103"/>
                  <a:ext cx="195407" cy="197607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12" name="Line"/>
                <p:cNvSpPr/>
                <p:nvPr/>
              </p:nvSpPr>
              <p:spPr>
                <a:xfrm>
                  <a:off x="220044" y="523879"/>
                  <a:ext cx="474520" cy="104368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13" name="Oval"/>
                <p:cNvSpPr/>
                <p:nvPr/>
              </p:nvSpPr>
              <p:spPr>
                <a:xfrm>
                  <a:off x="0" y="703741"/>
                  <a:ext cx="195407" cy="197607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14" name="Oval"/>
                <p:cNvSpPr/>
                <p:nvPr/>
              </p:nvSpPr>
              <p:spPr>
                <a:xfrm>
                  <a:off x="744601" y="820767"/>
                  <a:ext cx="195407" cy="197607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15" name="Line"/>
                <p:cNvSpPr/>
                <p:nvPr/>
              </p:nvSpPr>
              <p:spPr>
                <a:xfrm>
                  <a:off x="223700" y="248483"/>
                  <a:ext cx="494388" cy="11548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16" name="Oval"/>
                <p:cNvSpPr/>
                <p:nvPr/>
              </p:nvSpPr>
              <p:spPr>
                <a:xfrm>
                  <a:off x="744601" y="0"/>
                  <a:ext cx="195407" cy="197606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17" name="Line"/>
                <p:cNvSpPr/>
                <p:nvPr/>
              </p:nvSpPr>
              <p:spPr>
                <a:xfrm flipV="1">
                  <a:off x="221729" y="86038"/>
                  <a:ext cx="485587" cy="10325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18" name="Line"/>
                <p:cNvSpPr/>
                <p:nvPr/>
              </p:nvSpPr>
              <p:spPr>
                <a:xfrm>
                  <a:off x="224134" y="834745"/>
                  <a:ext cx="493397" cy="92558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19" name="Line"/>
                <p:cNvSpPr/>
                <p:nvPr/>
              </p:nvSpPr>
              <p:spPr>
                <a:xfrm flipV="1">
                  <a:off x="218387" y="140496"/>
                  <a:ext cx="495495" cy="33583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20" name="Line"/>
                <p:cNvSpPr/>
                <p:nvPr/>
              </p:nvSpPr>
              <p:spPr>
                <a:xfrm>
                  <a:off x="225843" y="309035"/>
                  <a:ext cx="479714" cy="254827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sp>
            <p:nvSpPr>
              <p:cNvPr id="1422" name="G1"/>
              <p:cNvSpPr txBox="1"/>
              <p:nvPr/>
            </p:nvSpPr>
            <p:spPr>
              <a:xfrm>
                <a:off x="63017" y="767469"/>
                <a:ext cx="499532" cy="7230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latin typeface="Apple Chancery"/>
                    <a:ea typeface="Apple Chancery"/>
                    <a:cs typeface="Apple Chancery"/>
                    <a:sym typeface="Apple Chancery"/>
                  </a:defRPr>
                </a:pPr>
                <a:r>
                  <a:t>G</a:t>
                </a:r>
                <a:r>
                  <a:rPr baseline="-5999"/>
                  <a:t>1</a:t>
                </a:r>
              </a:p>
            </p:txBody>
          </p:sp>
          <p:sp>
            <p:nvSpPr>
              <p:cNvPr id="1423" name="G3"/>
              <p:cNvSpPr txBox="1"/>
              <p:nvPr/>
            </p:nvSpPr>
            <p:spPr>
              <a:xfrm>
                <a:off x="59210" y="2636551"/>
                <a:ext cx="507146" cy="7230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latin typeface="Apple Chancery"/>
                    <a:ea typeface="Apple Chancery"/>
                    <a:cs typeface="Apple Chancery"/>
                    <a:sym typeface="Apple Chancery"/>
                  </a:defRPr>
                </a:pPr>
                <a:r>
                  <a:t>G</a:t>
                </a:r>
                <a:r>
                  <a:rPr baseline="-5999"/>
                  <a:t>3</a:t>
                </a:r>
              </a:p>
            </p:txBody>
          </p:sp>
          <p:sp>
            <p:nvSpPr>
              <p:cNvPr id="1424" name="G4"/>
              <p:cNvSpPr txBox="1"/>
              <p:nvPr/>
            </p:nvSpPr>
            <p:spPr>
              <a:xfrm>
                <a:off x="1195846" y="2636551"/>
                <a:ext cx="546685" cy="7230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latin typeface="Apple Chancery"/>
                    <a:ea typeface="Apple Chancery"/>
                    <a:cs typeface="Apple Chancery"/>
                    <a:sym typeface="Apple Chancery"/>
                  </a:defRPr>
                </a:pPr>
                <a:r>
                  <a:t>G</a:t>
                </a:r>
                <a:r>
                  <a:rPr baseline="-5999"/>
                  <a:t>4</a:t>
                </a:r>
              </a:p>
            </p:txBody>
          </p:sp>
          <p:sp>
            <p:nvSpPr>
              <p:cNvPr id="1425" name="G2"/>
              <p:cNvSpPr txBox="1"/>
              <p:nvPr/>
            </p:nvSpPr>
            <p:spPr>
              <a:xfrm>
                <a:off x="1203336" y="798905"/>
                <a:ext cx="531705" cy="7230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latin typeface="Apple Chancery"/>
                    <a:ea typeface="Apple Chancery"/>
                    <a:cs typeface="Apple Chancery"/>
                    <a:sym typeface="Apple Chancery"/>
                  </a:defRPr>
                </a:pPr>
                <a:r>
                  <a:t>G</a:t>
                </a:r>
                <a:r>
                  <a:rPr baseline="-5999"/>
                  <a:t>2</a:t>
                </a:r>
              </a:p>
            </p:txBody>
          </p:sp>
          <p:grpSp>
            <p:nvGrpSpPr>
              <p:cNvPr id="1437" name="Group"/>
              <p:cNvGrpSpPr/>
              <p:nvPr/>
            </p:nvGrpSpPr>
            <p:grpSpPr>
              <a:xfrm>
                <a:off x="1124927" y="0"/>
                <a:ext cx="940008" cy="1018374"/>
                <a:chOff x="0" y="0"/>
                <a:chExt cx="940007" cy="1018373"/>
              </a:xfrm>
            </p:grpSpPr>
            <p:sp>
              <p:nvSpPr>
                <p:cNvPr id="1426" name="Oval"/>
                <p:cNvSpPr/>
                <p:nvPr/>
              </p:nvSpPr>
              <p:spPr>
                <a:xfrm>
                  <a:off x="0" y="146413"/>
                  <a:ext cx="195407" cy="197607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27" name="Oval"/>
                <p:cNvSpPr/>
                <p:nvPr/>
              </p:nvSpPr>
              <p:spPr>
                <a:xfrm>
                  <a:off x="0" y="425077"/>
                  <a:ext cx="195407" cy="197607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28" name="Oval"/>
                <p:cNvSpPr/>
                <p:nvPr/>
              </p:nvSpPr>
              <p:spPr>
                <a:xfrm>
                  <a:off x="744601" y="542103"/>
                  <a:ext cx="195407" cy="197607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29" name="Line"/>
                <p:cNvSpPr/>
                <p:nvPr/>
              </p:nvSpPr>
              <p:spPr>
                <a:xfrm>
                  <a:off x="220044" y="523880"/>
                  <a:ext cx="474520" cy="104367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30" name="Oval"/>
                <p:cNvSpPr/>
                <p:nvPr/>
              </p:nvSpPr>
              <p:spPr>
                <a:xfrm>
                  <a:off x="744601" y="820767"/>
                  <a:ext cx="195407" cy="197607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31" name="Oval"/>
                <p:cNvSpPr/>
                <p:nvPr/>
              </p:nvSpPr>
              <p:spPr>
                <a:xfrm>
                  <a:off x="744601" y="0"/>
                  <a:ext cx="195407" cy="197606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32" name="Line"/>
                <p:cNvSpPr/>
                <p:nvPr/>
              </p:nvSpPr>
              <p:spPr>
                <a:xfrm flipV="1">
                  <a:off x="221729" y="86038"/>
                  <a:ext cx="485587" cy="10325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33" name="Line"/>
                <p:cNvSpPr/>
                <p:nvPr/>
              </p:nvSpPr>
              <p:spPr>
                <a:xfrm>
                  <a:off x="225843" y="309035"/>
                  <a:ext cx="479714" cy="254827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34" name="Line"/>
                <p:cNvSpPr/>
                <p:nvPr/>
              </p:nvSpPr>
              <p:spPr>
                <a:xfrm>
                  <a:off x="202903" y="585640"/>
                  <a:ext cx="511329" cy="314695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35" name="Oval"/>
                <p:cNvSpPr/>
                <p:nvPr/>
              </p:nvSpPr>
              <p:spPr>
                <a:xfrm>
                  <a:off x="744601" y="271051"/>
                  <a:ext cx="195407" cy="197607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36" name="Line"/>
                <p:cNvSpPr/>
                <p:nvPr/>
              </p:nvSpPr>
              <p:spPr>
                <a:xfrm>
                  <a:off x="234719" y="255965"/>
                  <a:ext cx="494388" cy="11548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grpSp>
            <p:nvGrpSpPr>
              <p:cNvPr id="1456" name="Group"/>
              <p:cNvGrpSpPr/>
              <p:nvPr/>
            </p:nvGrpSpPr>
            <p:grpSpPr>
              <a:xfrm>
                <a:off x="0" y="1556447"/>
                <a:ext cx="940008" cy="1315690"/>
                <a:chOff x="0" y="0"/>
                <a:chExt cx="940007" cy="1315688"/>
              </a:xfrm>
            </p:grpSpPr>
            <p:sp>
              <p:nvSpPr>
                <p:cNvPr id="1438" name="Oval"/>
                <p:cNvSpPr/>
                <p:nvPr/>
              </p:nvSpPr>
              <p:spPr>
                <a:xfrm>
                  <a:off x="0" y="161637"/>
                  <a:ext cx="195407" cy="197607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39" name="Oval"/>
                <p:cNvSpPr/>
                <p:nvPr/>
              </p:nvSpPr>
              <p:spPr>
                <a:xfrm>
                  <a:off x="744601" y="278663"/>
                  <a:ext cx="195407" cy="197607"/>
                </a:xfrm>
                <a:prstGeom prst="ellipse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40" name="Oval"/>
                <p:cNvSpPr/>
                <p:nvPr/>
              </p:nvSpPr>
              <p:spPr>
                <a:xfrm>
                  <a:off x="744601" y="557327"/>
                  <a:ext cx="195407" cy="197607"/>
                </a:xfrm>
                <a:prstGeom prst="ellipse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41" name="Oval"/>
                <p:cNvSpPr/>
                <p:nvPr/>
              </p:nvSpPr>
              <p:spPr>
                <a:xfrm>
                  <a:off x="0" y="718965"/>
                  <a:ext cx="195407" cy="197607"/>
                </a:xfrm>
                <a:prstGeom prst="ellipse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42" name="Oval"/>
                <p:cNvSpPr/>
                <p:nvPr/>
              </p:nvSpPr>
              <p:spPr>
                <a:xfrm>
                  <a:off x="744601" y="835991"/>
                  <a:ext cx="195407" cy="197607"/>
                </a:xfrm>
                <a:prstGeom prst="ellipse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43" name="Line"/>
                <p:cNvSpPr/>
                <p:nvPr/>
              </p:nvSpPr>
              <p:spPr>
                <a:xfrm flipV="1">
                  <a:off x="228137" y="951637"/>
                  <a:ext cx="485587" cy="149984"/>
                </a:xfrm>
                <a:prstGeom prst="line">
                  <a:avLst/>
                </a:prstGeom>
                <a:noFill/>
                <a:ln w="12700" cap="flat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44" name="Line"/>
                <p:cNvSpPr/>
                <p:nvPr/>
              </p:nvSpPr>
              <p:spPr>
                <a:xfrm>
                  <a:off x="211408" y="867121"/>
                  <a:ext cx="502316" cy="42929"/>
                </a:xfrm>
                <a:prstGeom prst="line">
                  <a:avLst/>
                </a:prstGeom>
                <a:noFill/>
                <a:ln w="12700" cap="flat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45" name="Line"/>
                <p:cNvSpPr/>
                <p:nvPr/>
              </p:nvSpPr>
              <p:spPr>
                <a:xfrm>
                  <a:off x="225844" y="324259"/>
                  <a:ext cx="480838" cy="314977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46" name="Oval"/>
                <p:cNvSpPr/>
                <p:nvPr/>
              </p:nvSpPr>
              <p:spPr>
                <a:xfrm>
                  <a:off x="744601" y="1118082"/>
                  <a:ext cx="195407" cy="197607"/>
                </a:xfrm>
                <a:prstGeom prst="ellipse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47" name="Oval"/>
                <p:cNvSpPr/>
                <p:nvPr/>
              </p:nvSpPr>
              <p:spPr>
                <a:xfrm>
                  <a:off x="0" y="1002435"/>
                  <a:ext cx="195407" cy="197607"/>
                </a:xfrm>
                <a:prstGeom prst="ellipse">
                  <a:avLst/>
                </a:prstGeom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48" name="Line"/>
                <p:cNvSpPr/>
                <p:nvPr/>
              </p:nvSpPr>
              <p:spPr>
                <a:xfrm flipV="1">
                  <a:off x="226046" y="702111"/>
                  <a:ext cx="487678" cy="335398"/>
                </a:xfrm>
                <a:prstGeom prst="line">
                  <a:avLst/>
                </a:prstGeom>
                <a:noFill/>
                <a:ln w="12700" cap="flat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49" name="Line"/>
                <p:cNvSpPr/>
                <p:nvPr/>
              </p:nvSpPr>
              <p:spPr>
                <a:xfrm flipV="1">
                  <a:off x="200240" y="425691"/>
                  <a:ext cx="528737" cy="588170"/>
                </a:xfrm>
                <a:prstGeom prst="line">
                  <a:avLst/>
                </a:prstGeom>
                <a:noFill/>
                <a:ln w="12700" cap="flat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50" name="Line"/>
                <p:cNvSpPr/>
                <p:nvPr/>
              </p:nvSpPr>
              <p:spPr>
                <a:xfrm>
                  <a:off x="228137" y="1138990"/>
                  <a:ext cx="485587" cy="79997"/>
                </a:xfrm>
                <a:prstGeom prst="line">
                  <a:avLst/>
                </a:prstGeom>
                <a:noFill/>
                <a:ln w="12700" cap="flat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51" name="Oval"/>
                <p:cNvSpPr/>
                <p:nvPr/>
              </p:nvSpPr>
              <p:spPr>
                <a:xfrm>
                  <a:off x="744601" y="0"/>
                  <a:ext cx="195407" cy="197606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52" name="Line"/>
                <p:cNvSpPr/>
                <p:nvPr/>
              </p:nvSpPr>
              <p:spPr>
                <a:xfrm flipV="1">
                  <a:off x="227749" y="112210"/>
                  <a:ext cx="486087" cy="135162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53" name="Line"/>
                <p:cNvSpPr/>
                <p:nvPr/>
              </p:nvSpPr>
              <p:spPr>
                <a:xfrm>
                  <a:off x="199530" y="902204"/>
                  <a:ext cx="515116" cy="247514"/>
                </a:xfrm>
                <a:prstGeom prst="line">
                  <a:avLst/>
                </a:prstGeom>
                <a:noFill/>
                <a:ln w="12700" cap="flat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54" name="Line"/>
                <p:cNvSpPr/>
                <p:nvPr/>
              </p:nvSpPr>
              <p:spPr>
                <a:xfrm flipV="1">
                  <a:off x="213690" y="366280"/>
                  <a:ext cx="479050" cy="374633"/>
                </a:xfrm>
                <a:prstGeom prst="line">
                  <a:avLst/>
                </a:prstGeom>
                <a:noFill/>
                <a:ln w="12700" cap="flat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55" name="Line"/>
                <p:cNvSpPr/>
                <p:nvPr/>
              </p:nvSpPr>
              <p:spPr>
                <a:xfrm flipV="1">
                  <a:off x="224288" y="653980"/>
                  <a:ext cx="478156" cy="146001"/>
                </a:xfrm>
                <a:prstGeom prst="line">
                  <a:avLst/>
                </a:prstGeom>
                <a:noFill/>
                <a:ln w="12700" cap="flat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grpSp>
            <p:nvGrpSpPr>
              <p:cNvPr id="1470" name="Group"/>
              <p:cNvGrpSpPr/>
              <p:nvPr/>
            </p:nvGrpSpPr>
            <p:grpSpPr>
              <a:xfrm>
                <a:off x="1124927" y="1705104"/>
                <a:ext cx="940008" cy="1018375"/>
                <a:chOff x="0" y="0"/>
                <a:chExt cx="940007" cy="1018373"/>
              </a:xfrm>
            </p:grpSpPr>
            <p:sp>
              <p:nvSpPr>
                <p:cNvPr id="1457" name="Oval"/>
                <p:cNvSpPr/>
                <p:nvPr/>
              </p:nvSpPr>
              <p:spPr>
                <a:xfrm>
                  <a:off x="0" y="146413"/>
                  <a:ext cx="195407" cy="197607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58" name="Oval"/>
                <p:cNvSpPr/>
                <p:nvPr/>
              </p:nvSpPr>
              <p:spPr>
                <a:xfrm>
                  <a:off x="744601" y="263440"/>
                  <a:ext cx="195407" cy="197606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59" name="Oval"/>
                <p:cNvSpPr/>
                <p:nvPr/>
              </p:nvSpPr>
              <p:spPr>
                <a:xfrm>
                  <a:off x="0" y="425077"/>
                  <a:ext cx="195407" cy="197607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60" name="Oval"/>
                <p:cNvSpPr/>
                <p:nvPr/>
              </p:nvSpPr>
              <p:spPr>
                <a:xfrm>
                  <a:off x="744601" y="542103"/>
                  <a:ext cx="195407" cy="197607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61" name="Line"/>
                <p:cNvSpPr/>
                <p:nvPr/>
              </p:nvSpPr>
              <p:spPr>
                <a:xfrm>
                  <a:off x="220044" y="523880"/>
                  <a:ext cx="474520" cy="104367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62" name="Oval"/>
                <p:cNvSpPr/>
                <p:nvPr/>
              </p:nvSpPr>
              <p:spPr>
                <a:xfrm>
                  <a:off x="0" y="703741"/>
                  <a:ext cx="195407" cy="197607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63" name="Oval"/>
                <p:cNvSpPr/>
                <p:nvPr/>
              </p:nvSpPr>
              <p:spPr>
                <a:xfrm>
                  <a:off x="744601" y="820767"/>
                  <a:ext cx="195407" cy="197607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64" name="Oval"/>
                <p:cNvSpPr/>
                <p:nvPr/>
              </p:nvSpPr>
              <p:spPr>
                <a:xfrm>
                  <a:off x="744601" y="0"/>
                  <a:ext cx="195407" cy="197606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65" name="Line"/>
                <p:cNvSpPr/>
                <p:nvPr/>
              </p:nvSpPr>
              <p:spPr>
                <a:xfrm flipV="1">
                  <a:off x="221729" y="86038"/>
                  <a:ext cx="485587" cy="10325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66" name="Line"/>
                <p:cNvSpPr/>
                <p:nvPr/>
              </p:nvSpPr>
              <p:spPr>
                <a:xfrm>
                  <a:off x="211407" y="851897"/>
                  <a:ext cx="506125" cy="75406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67" name="Line"/>
                <p:cNvSpPr/>
                <p:nvPr/>
              </p:nvSpPr>
              <p:spPr>
                <a:xfrm>
                  <a:off x="231045" y="271010"/>
                  <a:ext cx="470303" cy="59412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68" name="Line"/>
                <p:cNvSpPr/>
                <p:nvPr/>
              </p:nvSpPr>
              <p:spPr>
                <a:xfrm flipV="1">
                  <a:off x="224261" y="387771"/>
                  <a:ext cx="470303" cy="87417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69" name="Line"/>
                <p:cNvSpPr/>
                <p:nvPr/>
              </p:nvSpPr>
              <p:spPr>
                <a:xfrm flipV="1">
                  <a:off x="209269" y="142114"/>
                  <a:ext cx="498697" cy="279179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</p:grpSp>
      </p:grpSp>
      <p:grpSp>
        <p:nvGrpSpPr>
          <p:cNvPr id="1490" name="Group"/>
          <p:cNvGrpSpPr/>
          <p:nvPr/>
        </p:nvGrpSpPr>
        <p:grpSpPr>
          <a:xfrm>
            <a:off x="6330738" y="2412676"/>
            <a:ext cx="6373408" cy="3388939"/>
            <a:chOff x="0" y="0"/>
            <a:chExt cx="6373406" cy="3388937"/>
          </a:xfrm>
        </p:grpSpPr>
        <p:grpSp>
          <p:nvGrpSpPr>
            <p:cNvPr id="1485" name="Group"/>
            <p:cNvGrpSpPr/>
            <p:nvPr/>
          </p:nvGrpSpPr>
          <p:grpSpPr>
            <a:xfrm>
              <a:off x="3058246" y="-1"/>
              <a:ext cx="3315161" cy="3388939"/>
              <a:chOff x="0" y="0"/>
              <a:chExt cx="3315159" cy="3388937"/>
            </a:xfrm>
          </p:grpSpPr>
          <p:sp>
            <p:nvSpPr>
              <p:cNvPr id="1473" name="anomaly!"/>
              <p:cNvSpPr txBox="1"/>
              <p:nvPr/>
            </p:nvSpPr>
            <p:spPr>
              <a:xfrm>
                <a:off x="882337" y="0"/>
                <a:ext cx="1557016" cy="7015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800"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  <a:latin typeface="Noteworthy Bold"/>
                    <a:ea typeface="Noteworthy Bold"/>
                    <a:cs typeface="Noteworthy Bold"/>
                    <a:sym typeface="Noteworthy Bold"/>
                  </a:defRPr>
                </a:lvl1pPr>
              </a:lstStyle>
              <a:p>
                <a:r>
                  <a:t>anomaly!</a:t>
                </a:r>
              </a:p>
            </p:txBody>
          </p:sp>
          <p:sp>
            <p:nvSpPr>
              <p:cNvPr id="1474" name="v(G3)"/>
              <p:cNvSpPr txBox="1"/>
              <p:nvPr/>
            </p:nvSpPr>
            <p:spPr>
              <a:xfrm>
                <a:off x="2400097" y="269032"/>
                <a:ext cx="915063" cy="6405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800"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  <a:latin typeface="Apple Chancery"/>
                    <a:ea typeface="Apple Chancery"/>
                    <a:cs typeface="Apple Chancery"/>
                    <a:sym typeface="Apple Chancery"/>
                  </a:defRPr>
                </a:pPr>
                <a:r>
                  <a:t>v(G</a:t>
                </a:r>
                <a:r>
                  <a:rPr baseline="-5999"/>
                  <a:t>3</a:t>
                </a:r>
                <a:r>
                  <a:t>)</a:t>
                </a:r>
              </a:p>
            </p:txBody>
          </p:sp>
          <p:sp>
            <p:nvSpPr>
              <p:cNvPr id="1475" name="v(G1)"/>
              <p:cNvSpPr txBox="1"/>
              <p:nvPr/>
            </p:nvSpPr>
            <p:spPr>
              <a:xfrm>
                <a:off x="1300856" y="1110120"/>
                <a:ext cx="915064" cy="6405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800">
                    <a:latin typeface="Apple Chancery"/>
                    <a:ea typeface="Apple Chancery"/>
                    <a:cs typeface="Apple Chancery"/>
                    <a:sym typeface="Apple Chancery"/>
                  </a:defRPr>
                </a:pPr>
                <a:r>
                  <a:t>v(G</a:t>
                </a:r>
                <a:r>
                  <a:rPr baseline="-5999"/>
                  <a:t>1</a:t>
                </a:r>
                <a:r>
                  <a:t>)</a:t>
                </a:r>
              </a:p>
            </p:txBody>
          </p:sp>
          <p:sp>
            <p:nvSpPr>
              <p:cNvPr id="1476" name="v(G2)"/>
              <p:cNvSpPr txBox="1"/>
              <p:nvPr/>
            </p:nvSpPr>
            <p:spPr>
              <a:xfrm>
                <a:off x="472946" y="1964359"/>
                <a:ext cx="915064" cy="6405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800">
                    <a:latin typeface="Apple Chancery"/>
                    <a:ea typeface="Apple Chancery"/>
                    <a:cs typeface="Apple Chancery"/>
                    <a:sym typeface="Apple Chancery"/>
                  </a:defRPr>
                </a:pPr>
                <a:r>
                  <a:t>v(G</a:t>
                </a:r>
                <a:r>
                  <a:rPr baseline="-5999"/>
                  <a:t>2</a:t>
                </a:r>
                <a:r>
                  <a:t>)</a:t>
                </a:r>
              </a:p>
            </p:txBody>
          </p:sp>
          <p:sp>
            <p:nvSpPr>
              <p:cNvPr id="1477" name="Line"/>
              <p:cNvSpPr/>
              <p:nvPr/>
            </p:nvSpPr>
            <p:spPr>
              <a:xfrm>
                <a:off x="488873" y="2612205"/>
                <a:ext cx="2599047" cy="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2800" cap="all">
                    <a:solidFill>
                      <a:srgbClr val="838787"/>
                    </a:solidFill>
                    <a:latin typeface="DIN Condensed Bold"/>
                    <a:ea typeface="DIN Condensed Bold"/>
                    <a:cs typeface="DIN Condensed Bold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1478" name="Line"/>
              <p:cNvSpPr/>
              <p:nvPr/>
            </p:nvSpPr>
            <p:spPr>
              <a:xfrm flipV="1">
                <a:off x="505741" y="21929"/>
                <a:ext cx="1" cy="260311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2800" cap="all">
                    <a:solidFill>
                      <a:srgbClr val="838787"/>
                    </a:solidFill>
                    <a:latin typeface="DIN Condensed Bold"/>
                    <a:ea typeface="DIN Condensed Bold"/>
                    <a:cs typeface="DIN Condensed Bold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1479" name="Shape"/>
              <p:cNvSpPr/>
              <p:nvPr/>
            </p:nvSpPr>
            <p:spPr>
              <a:xfrm>
                <a:off x="898352" y="1809280"/>
                <a:ext cx="252800" cy="2527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480" name="Shape"/>
              <p:cNvSpPr/>
              <p:nvPr/>
            </p:nvSpPr>
            <p:spPr>
              <a:xfrm>
                <a:off x="1261536" y="1578090"/>
                <a:ext cx="252799" cy="252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481" name="Shape"/>
              <p:cNvSpPr/>
              <p:nvPr/>
            </p:nvSpPr>
            <p:spPr>
              <a:xfrm>
                <a:off x="1476995" y="1935283"/>
                <a:ext cx="252800" cy="252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482" name="Shape"/>
              <p:cNvSpPr/>
              <p:nvPr/>
            </p:nvSpPr>
            <p:spPr>
              <a:xfrm>
                <a:off x="2337787" y="750093"/>
                <a:ext cx="252800" cy="2527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chemeClr val="accent5">
                  <a:hueOff val="-82419"/>
                  <a:satOff val="-9513"/>
                  <a:lumOff val="-163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483" name="v(G4)"/>
              <p:cNvSpPr txBox="1"/>
              <p:nvPr/>
            </p:nvSpPr>
            <p:spPr>
              <a:xfrm>
                <a:off x="1568664" y="1937673"/>
                <a:ext cx="933076" cy="6405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800">
                    <a:latin typeface="Apple Chancery"/>
                    <a:ea typeface="Apple Chancery"/>
                    <a:cs typeface="Apple Chancery"/>
                    <a:sym typeface="Apple Chancery"/>
                  </a:defRPr>
                </a:pPr>
                <a:r>
                  <a:t>v(G</a:t>
                </a:r>
                <a:r>
                  <a:rPr baseline="-5999"/>
                  <a:t>4</a:t>
                </a:r>
                <a:r>
                  <a:t>)</a:t>
                </a:r>
              </a:p>
            </p:txBody>
          </p:sp>
          <p:sp>
            <p:nvSpPr>
              <p:cNvPr id="1484" name="Line"/>
              <p:cNvSpPr/>
              <p:nvPr/>
            </p:nvSpPr>
            <p:spPr>
              <a:xfrm flipH="1">
                <a:off x="0" y="2583376"/>
                <a:ext cx="513199" cy="80556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2800" cap="all">
                    <a:solidFill>
                      <a:srgbClr val="838787"/>
                    </a:solidFill>
                    <a:latin typeface="DIN Condensed Bold"/>
                    <a:ea typeface="DIN Condensed Bold"/>
                    <a:cs typeface="DIN Condensed Bold"/>
                    <a:sym typeface="DIN Condensed Bold"/>
                  </a:defRPr>
                </a:pPr>
                <a:endParaRPr/>
              </a:p>
            </p:txBody>
          </p:sp>
        </p:grpSp>
        <p:grpSp>
          <p:nvGrpSpPr>
            <p:cNvPr id="1489" name="Group"/>
            <p:cNvGrpSpPr/>
            <p:nvPr/>
          </p:nvGrpSpPr>
          <p:grpSpPr>
            <a:xfrm>
              <a:off x="0" y="469652"/>
              <a:ext cx="4718524" cy="1996166"/>
              <a:chOff x="0" y="0"/>
              <a:chExt cx="4718523" cy="1996164"/>
            </a:xfrm>
          </p:grpSpPr>
          <p:sp>
            <p:nvSpPr>
              <p:cNvPr id="1486" name="Anomaly…"/>
              <p:cNvSpPr txBox="1"/>
              <p:nvPr/>
            </p:nvSpPr>
            <p:spPr>
              <a:xfrm>
                <a:off x="0" y="0"/>
                <a:ext cx="4718524" cy="19961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spcBef>
                    <a:spcPts val="2000"/>
                  </a:spcBef>
                  <a:defRPr sz="3400" b="1">
                    <a:solidFill>
                      <a:schemeClr val="accent2">
                        <a:hueOff val="167855"/>
                        <a:satOff val="17755"/>
                        <a:lumOff val="-16671"/>
                      </a:schemeClr>
                    </a:solidFill>
                    <a:latin typeface="+mj-lt"/>
                    <a:ea typeface="+mj-ea"/>
                    <a:cs typeface="+mj-cs"/>
                    <a:sym typeface="Avenir Next Condensed Regular"/>
                  </a:defRPr>
                </a:pPr>
                <a:r>
                  <a:t>Anomaly </a:t>
                </a:r>
              </a:p>
              <a:p>
                <a:pPr>
                  <a:spcBef>
                    <a:spcPts val="2000"/>
                  </a:spcBef>
                  <a:defRPr sz="3400" b="1">
                    <a:solidFill>
                      <a:schemeClr val="accent2">
                        <a:hueOff val="167855"/>
                        <a:satOff val="17755"/>
                        <a:lumOff val="-16671"/>
                      </a:schemeClr>
                    </a:solidFill>
                    <a:latin typeface="+mj-lt"/>
                    <a:ea typeface="+mj-ea"/>
                    <a:cs typeface="+mj-cs"/>
                    <a:sym typeface="Avenir Next Condensed Regular"/>
                  </a:defRPr>
                </a:pPr>
                <a:r>
                  <a:t>Detection</a:t>
                </a:r>
              </a:p>
            </p:txBody>
          </p:sp>
          <p:pic>
            <p:nvPicPr>
              <p:cNvPr id="1487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68056" y="832555"/>
                <a:ext cx="1824130" cy="457904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1491" name="Many off-the-shelf methods for anomaly detection:…"/>
          <p:cNvSpPr txBox="1"/>
          <p:nvPr/>
        </p:nvSpPr>
        <p:spPr>
          <a:xfrm>
            <a:off x="900430" y="6472467"/>
            <a:ext cx="10955338" cy="245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indent="0" algn="l">
              <a:spcBef>
                <a:spcPts val="1000"/>
              </a:spcBef>
              <a:defRPr sz="3200" b="1">
                <a:latin typeface="+mj-lt"/>
                <a:ea typeface="+mj-ea"/>
                <a:cs typeface="+mj-cs"/>
                <a:sym typeface="Avenir Next Condensed Regular"/>
              </a:defRPr>
            </a:pPr>
            <a:r>
              <a:t>Many off-the-shelf methods for anomaly detection:</a:t>
            </a:r>
          </a:p>
          <a:p>
            <a:pPr marL="889000" lvl="1" indent="-444500" algn="l">
              <a:spcBef>
                <a:spcPts val="1000"/>
              </a:spcBef>
              <a:buClr>
                <a:schemeClr val="accent2">
                  <a:hueOff val="167855"/>
                  <a:satOff val="17755"/>
                  <a:lumOff val="-16671"/>
                </a:schemeClr>
              </a:buClr>
              <a:buSzPct val="145000"/>
              <a:buChar char="‣"/>
              <a:defRPr sz="3200"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pPr>
            <a:r>
              <a:t>Robust Random Cut Forests [Guha, Mishra, Roy &amp; Schrijvers; ICML 2016]</a:t>
            </a:r>
          </a:p>
          <a:p>
            <a:pPr marL="889000" lvl="1" indent="-444500" algn="l">
              <a:spcBef>
                <a:spcPts val="1000"/>
              </a:spcBef>
              <a:buClr>
                <a:schemeClr val="accent2">
                  <a:hueOff val="167855"/>
                  <a:satOff val="17755"/>
                  <a:lumOff val="-16671"/>
                </a:schemeClr>
              </a:buClr>
              <a:buSzPct val="145000"/>
              <a:buChar char="‣"/>
              <a:defRPr sz="3200"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pPr>
            <a:r>
              <a:t>Light-weight Online Detector of Anomalies [Pevny; ML 2016]</a:t>
            </a:r>
          </a:p>
          <a:p>
            <a:pPr marL="889000" lvl="1" indent="-444500" algn="l">
              <a:spcBef>
                <a:spcPts val="1000"/>
              </a:spcBef>
              <a:buClr>
                <a:schemeClr val="accent2">
                  <a:hueOff val="167855"/>
                  <a:satOff val="17755"/>
                  <a:lumOff val="-16671"/>
                </a:schemeClr>
              </a:buClr>
              <a:buSzPct val="145000"/>
              <a:buChar char="‣"/>
              <a:defRPr sz="3200"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pPr>
            <a:r>
              <a:t>Randomized Space Forests [Wu, Zhang, Fan, Edwards &amp; Yu; ICDM 2014]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2" grpId="1" animBg="1" advAuto="0"/>
      <p:bldP spid="1490" grpId="2" animBg="1" advAuto="0"/>
      <p:bldP spid="1491" grpId="3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SpotLight randomized graph sketc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43305">
              <a:defRPr sz="6138"/>
            </a:pPr>
            <a:r>
              <a:rPr u="sng"/>
              <a:t>SpotLight</a:t>
            </a:r>
            <a:r>
              <a:t> randomized graph sketching</a:t>
            </a:r>
          </a:p>
        </p:txBody>
      </p:sp>
      <p:sp>
        <p:nvSpPr>
          <p:cNvPr id="14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495" name="ALGORITHM"/>
          <p:cNvSpPr txBox="1">
            <a:spLocks noGrp="1"/>
          </p:cNvSpPr>
          <p:nvPr>
            <p:ph type="body" idx="21"/>
          </p:nvPr>
        </p:nvSpPr>
        <p:spPr>
          <a:xfrm>
            <a:off x="11167305" y="57150"/>
            <a:ext cx="1488035" cy="520701"/>
          </a:xfrm>
          <a:prstGeom prst="rect">
            <a:avLst/>
          </a:prstGeom>
        </p:spPr>
        <p:txBody>
          <a:bodyPr/>
          <a:lstStyle/>
          <a:p>
            <a:r>
              <a:t>ALGORITHM</a:t>
            </a:r>
          </a:p>
        </p:txBody>
      </p:sp>
      <p:sp>
        <p:nvSpPr>
          <p:cNvPr id="1496" name="Rectangle"/>
          <p:cNvSpPr/>
          <p:nvPr/>
        </p:nvSpPr>
        <p:spPr>
          <a:xfrm>
            <a:off x="8540093" y="4893621"/>
            <a:ext cx="765212" cy="800101"/>
          </a:xfrm>
          <a:prstGeom prst="rect">
            <a:avLst/>
          </a:prstGeom>
          <a:solidFill>
            <a:srgbClr val="8ABE5E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80000"/>
              </a:lnSpc>
              <a:defRPr sz="2800" cap="all">
                <a:solidFill>
                  <a:srgbClr val="FFFFFF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endParaRPr/>
          </a:p>
        </p:txBody>
      </p:sp>
      <p:sp>
        <p:nvSpPr>
          <p:cNvPr id="1497" name="Line"/>
          <p:cNvSpPr/>
          <p:nvPr/>
        </p:nvSpPr>
        <p:spPr>
          <a:xfrm>
            <a:off x="6092924" y="5299299"/>
            <a:ext cx="1953513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lnSpc>
                <a:spcPct val="80000"/>
              </a:lnSpc>
              <a:defRPr sz="2800" cap="all">
                <a:solidFill>
                  <a:srgbClr val="838787"/>
                </a:solidFill>
                <a:latin typeface="DIN Condensed Bold"/>
                <a:ea typeface="DIN Condensed Bold"/>
                <a:cs typeface="DIN Condensed Bold"/>
                <a:sym typeface="DIN Condensed Bold"/>
              </a:defRPr>
            </a:pPr>
            <a:endParaRPr/>
          </a:p>
        </p:txBody>
      </p:sp>
      <p:pic>
        <p:nvPicPr>
          <p:cNvPr id="1498" name="00023.png" descr="00023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5897" y="2506331"/>
            <a:ext cx="5156545" cy="51773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4" name="Group"/>
          <p:cNvGrpSpPr/>
          <p:nvPr/>
        </p:nvGrpSpPr>
        <p:grpSpPr>
          <a:xfrm>
            <a:off x="2340189" y="2128509"/>
            <a:ext cx="7855030" cy="4403413"/>
            <a:chOff x="0" y="0"/>
            <a:chExt cx="7855029" cy="4403411"/>
          </a:xfrm>
        </p:grpSpPr>
        <p:sp>
          <p:nvSpPr>
            <p:cNvPr id="1499" name="Group"/>
            <p:cNvSpPr/>
            <p:nvPr/>
          </p:nvSpPr>
          <p:spPr>
            <a:xfrm>
              <a:off x="6585029" y="313341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2400"/>
                </a:spcBef>
                <a:defRPr sz="3600">
                  <a:latin typeface="+mj-lt"/>
                  <a:ea typeface="+mj-ea"/>
                  <a:cs typeface="+mj-cs"/>
                  <a:sym typeface="Avenir Next Condensed Regular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1500" name="Oval"/>
            <p:cNvSpPr/>
            <p:nvPr/>
          </p:nvSpPr>
          <p:spPr>
            <a:xfrm>
              <a:off x="0" y="428622"/>
              <a:ext cx="1273969" cy="972807"/>
            </a:xfrm>
            <a:prstGeom prst="ellipse">
              <a:avLst/>
            </a:prstGeom>
            <a:noFill/>
            <a:ln w="63500" cap="flat">
              <a:solidFill>
                <a:srgbClr val="8AB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pPr>
              <a:endParaRPr/>
            </a:p>
          </p:txBody>
        </p:sp>
        <p:sp>
          <p:nvSpPr>
            <p:cNvPr id="1501" name="Oval"/>
            <p:cNvSpPr/>
            <p:nvPr/>
          </p:nvSpPr>
          <p:spPr>
            <a:xfrm>
              <a:off x="2248288" y="0"/>
              <a:ext cx="872900" cy="972807"/>
            </a:xfrm>
            <a:prstGeom prst="ellipse">
              <a:avLst/>
            </a:prstGeom>
            <a:noFill/>
            <a:ln w="63500" cap="flat">
              <a:solidFill>
                <a:srgbClr val="8ABE5E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pPr>
              <a:endParaRPr/>
            </a:p>
          </p:txBody>
        </p:sp>
        <p:pic>
          <p:nvPicPr>
            <p:cNvPr id="1502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831023">
              <a:off x="754267" y="434435"/>
              <a:ext cx="2147435" cy="457905"/>
            </a:xfrm>
            <a:prstGeom prst="rect">
              <a:avLst/>
            </a:prstGeom>
            <a:effectLst/>
          </p:spPr>
        </p:pic>
      </p:grpSp>
      <p:grpSp>
        <p:nvGrpSpPr>
          <p:cNvPr id="1512" name="Group"/>
          <p:cNvGrpSpPr/>
          <p:nvPr/>
        </p:nvGrpSpPr>
        <p:grpSpPr>
          <a:xfrm>
            <a:off x="2005891" y="3790164"/>
            <a:ext cx="8891292" cy="2735408"/>
            <a:chOff x="0" y="0"/>
            <a:chExt cx="8891291" cy="2735407"/>
          </a:xfrm>
        </p:grpSpPr>
        <p:grpSp>
          <p:nvGrpSpPr>
            <p:cNvPr id="1507" name="Group"/>
            <p:cNvGrpSpPr/>
            <p:nvPr/>
          </p:nvGrpSpPr>
          <p:grpSpPr>
            <a:xfrm>
              <a:off x="7273252" y="1103457"/>
              <a:ext cx="1618040" cy="1631951"/>
              <a:chOff x="31437" y="0"/>
              <a:chExt cx="1618038" cy="1631950"/>
            </a:xfrm>
          </p:grpSpPr>
          <p:sp>
            <p:nvSpPr>
              <p:cNvPr id="1505" name="Rectangle"/>
              <p:cNvSpPr/>
              <p:nvPr/>
            </p:nvSpPr>
            <p:spPr>
              <a:xfrm>
                <a:off x="31437" y="0"/>
                <a:ext cx="765212" cy="800100"/>
              </a:xfrm>
              <a:prstGeom prst="rect">
                <a:avLst/>
              </a:prstGeom>
              <a:solidFill>
                <a:srgbClr val="FDCB56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DIN Condensed Bold"/>
                    <a:ea typeface="DIN Condensed Bold"/>
                    <a:cs typeface="DIN Condensed Bold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1506" name="100"/>
              <p:cNvSpPr/>
              <p:nvPr/>
            </p:nvSpPr>
            <p:spPr>
              <a:xfrm>
                <a:off x="379475" y="361950"/>
                <a:ext cx="1270001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spcBef>
                    <a:spcPts val="2400"/>
                  </a:spcBef>
                  <a:defRPr sz="3600">
                    <a:latin typeface="+mj-lt"/>
                    <a:ea typeface="+mj-ea"/>
                    <a:cs typeface="+mj-cs"/>
                    <a:sym typeface="Avenir Next Condensed Regular"/>
                  </a:defRPr>
                </a:lvl1pPr>
              </a:lstStyle>
              <a:p>
                <a:r>
                  <a:t>100</a:t>
                </a:r>
              </a:p>
            </p:txBody>
          </p:sp>
        </p:grpSp>
        <p:sp>
          <p:nvSpPr>
            <p:cNvPr id="1508" name="Oval"/>
            <p:cNvSpPr/>
            <p:nvPr/>
          </p:nvSpPr>
          <p:spPr>
            <a:xfrm>
              <a:off x="471319" y="0"/>
              <a:ext cx="1273970" cy="972807"/>
            </a:xfrm>
            <a:prstGeom prst="ellipse">
              <a:avLst/>
            </a:prstGeom>
            <a:noFill/>
            <a:ln w="63500" cap="flat">
              <a:solidFill>
                <a:srgbClr val="FDCB5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pPr>
              <a:endParaRPr/>
            </a:p>
          </p:txBody>
        </p:sp>
        <p:sp>
          <p:nvSpPr>
            <p:cNvPr id="1509" name="Oval"/>
            <p:cNvSpPr/>
            <p:nvPr/>
          </p:nvSpPr>
          <p:spPr>
            <a:xfrm>
              <a:off x="0" y="231932"/>
              <a:ext cx="872900" cy="972808"/>
            </a:xfrm>
            <a:prstGeom prst="ellipse">
              <a:avLst/>
            </a:prstGeom>
            <a:noFill/>
            <a:ln w="63500" cap="flat">
              <a:solidFill>
                <a:srgbClr val="FDCB56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pPr>
              <a:endParaRPr/>
            </a:p>
          </p:txBody>
        </p:sp>
        <p:pic>
          <p:nvPicPr>
            <p:cNvPr id="1510" name="Line Line" descr="Line Lin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9196074">
              <a:off x="61990" y="418954"/>
              <a:ext cx="1306293" cy="457904"/>
            </a:xfrm>
            <a:prstGeom prst="rect">
              <a:avLst/>
            </a:prstGeom>
            <a:effectLst/>
          </p:spPr>
        </p:pic>
      </p:grpSp>
      <p:grpSp>
        <p:nvGrpSpPr>
          <p:cNvPr id="1520" name="Group"/>
          <p:cNvGrpSpPr/>
          <p:nvPr/>
        </p:nvGrpSpPr>
        <p:grpSpPr>
          <a:xfrm>
            <a:off x="1700703" y="4237757"/>
            <a:ext cx="9935701" cy="2287815"/>
            <a:chOff x="0" y="0"/>
            <a:chExt cx="9935700" cy="2287813"/>
          </a:xfrm>
        </p:grpSpPr>
        <p:grpSp>
          <p:nvGrpSpPr>
            <p:cNvPr id="1515" name="Group"/>
            <p:cNvGrpSpPr/>
            <p:nvPr/>
          </p:nvGrpSpPr>
          <p:grpSpPr>
            <a:xfrm>
              <a:off x="8290111" y="684844"/>
              <a:ext cx="1645590" cy="1602970"/>
              <a:chOff x="0" y="28980"/>
              <a:chExt cx="1645589" cy="1602969"/>
            </a:xfrm>
          </p:grpSpPr>
          <p:sp>
            <p:nvSpPr>
              <p:cNvPr id="1513" name="Rectangle"/>
              <p:cNvSpPr/>
              <p:nvPr/>
            </p:nvSpPr>
            <p:spPr>
              <a:xfrm>
                <a:off x="0" y="28980"/>
                <a:ext cx="765211" cy="742140"/>
              </a:xfrm>
              <a:prstGeom prst="rect">
                <a:avLst/>
              </a:prstGeom>
              <a:solidFill>
                <a:srgbClr val="EF4E47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DIN Condensed Bold"/>
                    <a:ea typeface="DIN Condensed Bold"/>
                    <a:cs typeface="DIN Condensed Bold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1514" name="20"/>
              <p:cNvSpPr/>
              <p:nvPr/>
            </p:nvSpPr>
            <p:spPr>
              <a:xfrm>
                <a:off x="375589" y="36194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spcBef>
                    <a:spcPts val="2400"/>
                  </a:spcBef>
                  <a:defRPr sz="3600">
                    <a:latin typeface="+mj-lt"/>
                    <a:ea typeface="+mj-ea"/>
                    <a:cs typeface="+mj-cs"/>
                    <a:sym typeface="Avenir Next Condensed Regular"/>
                  </a:defRPr>
                </a:lvl1pPr>
              </a:lstStyle>
              <a:p>
                <a:r>
                  <a:t>20</a:t>
                </a:r>
              </a:p>
            </p:txBody>
          </p:sp>
        </p:grpSp>
        <p:sp>
          <p:nvSpPr>
            <p:cNvPr id="1516" name="Oval"/>
            <p:cNvSpPr/>
            <p:nvPr/>
          </p:nvSpPr>
          <p:spPr>
            <a:xfrm>
              <a:off x="0" y="418623"/>
              <a:ext cx="701711" cy="972808"/>
            </a:xfrm>
            <a:prstGeom prst="ellipse">
              <a:avLst/>
            </a:prstGeom>
            <a:noFill/>
            <a:ln w="63500" cap="flat">
              <a:solidFill>
                <a:srgbClr val="EF4E4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pPr>
              <a:endParaRPr/>
            </a:p>
          </p:txBody>
        </p:sp>
        <p:sp>
          <p:nvSpPr>
            <p:cNvPr id="1517" name="Oval"/>
            <p:cNvSpPr/>
            <p:nvPr/>
          </p:nvSpPr>
          <p:spPr>
            <a:xfrm>
              <a:off x="3182712" y="0"/>
              <a:ext cx="872900" cy="972807"/>
            </a:xfrm>
            <a:prstGeom prst="ellipse">
              <a:avLst/>
            </a:prstGeom>
            <a:noFill/>
            <a:ln w="63500" cap="flat">
              <a:solidFill>
                <a:srgbClr val="EF4E47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pPr>
              <a:endParaRPr/>
            </a:p>
          </p:txBody>
        </p:sp>
        <p:pic>
          <p:nvPicPr>
            <p:cNvPr id="1518" name="Line Line" descr="Line L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002316">
              <a:off x="251020" y="504119"/>
              <a:ext cx="3646899" cy="457904"/>
            </a:xfrm>
            <a:prstGeom prst="rect">
              <a:avLst/>
            </a:prstGeom>
            <a:effectLst/>
          </p:spPr>
        </p:pic>
      </p:grpSp>
      <p:grpSp>
        <p:nvGrpSpPr>
          <p:cNvPr id="1525" name="Group"/>
          <p:cNvGrpSpPr/>
          <p:nvPr/>
        </p:nvGrpSpPr>
        <p:grpSpPr>
          <a:xfrm>
            <a:off x="8554787" y="4881542"/>
            <a:ext cx="2194997" cy="800101"/>
            <a:chOff x="0" y="0"/>
            <a:chExt cx="2194995" cy="800100"/>
          </a:xfrm>
        </p:grpSpPr>
        <p:sp>
          <p:nvSpPr>
            <p:cNvPr id="1521" name="Rectangle"/>
            <p:cNvSpPr/>
            <p:nvPr/>
          </p:nvSpPr>
          <p:spPr>
            <a:xfrm>
              <a:off x="0" y="25400"/>
              <a:ext cx="2194996" cy="7493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pPr>
              <a:endParaRPr/>
            </a:p>
          </p:txBody>
        </p:sp>
        <p:sp>
          <p:nvSpPr>
            <p:cNvPr id="1522" name="Line"/>
            <p:cNvSpPr/>
            <p:nvPr/>
          </p:nvSpPr>
          <p:spPr>
            <a:xfrm flipV="1">
              <a:off x="736473" y="0"/>
              <a:ext cx="1" cy="8001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2800" cap="all">
                  <a:solidFill>
                    <a:srgbClr val="838787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pPr>
              <a:endParaRPr/>
            </a:p>
          </p:txBody>
        </p:sp>
        <p:sp>
          <p:nvSpPr>
            <p:cNvPr id="1523" name="Line"/>
            <p:cNvSpPr/>
            <p:nvPr/>
          </p:nvSpPr>
          <p:spPr>
            <a:xfrm flipV="1">
              <a:off x="1459148" y="0"/>
              <a:ext cx="1" cy="8001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2800" cap="all">
                  <a:solidFill>
                    <a:srgbClr val="838787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pPr>
              <a:endParaRPr/>
            </a:p>
          </p:txBody>
        </p:sp>
        <p:sp>
          <p:nvSpPr>
            <p:cNvPr id="1524" name="Line"/>
            <p:cNvSpPr/>
            <p:nvPr/>
          </p:nvSpPr>
          <p:spPr>
            <a:xfrm flipV="1">
              <a:off x="2181822" y="0"/>
              <a:ext cx="1" cy="8001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2800" cap="all">
                  <a:solidFill>
                    <a:srgbClr val="838787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pPr>
              <a:endParaRPr/>
            </a:p>
          </p:txBody>
        </p:sp>
      </p:grpSp>
      <p:sp>
        <p:nvSpPr>
          <p:cNvPr id="1526" name="THREE PARAMETERS:…"/>
          <p:cNvSpPr txBox="1"/>
          <p:nvPr/>
        </p:nvSpPr>
        <p:spPr>
          <a:xfrm>
            <a:off x="6262013" y="5881507"/>
            <a:ext cx="6124811" cy="2910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414781">
              <a:spcBef>
                <a:spcPts val="700"/>
              </a:spcBef>
              <a:defRPr sz="3407" b="1">
                <a:solidFill>
                  <a:schemeClr val="accent2">
                    <a:hueOff val="167855"/>
                    <a:satOff val="17755"/>
                    <a:lumOff val="-16671"/>
                  </a:schemeClr>
                </a:solidFill>
                <a:latin typeface="+mj-lt"/>
                <a:ea typeface="+mj-ea"/>
                <a:cs typeface="+mj-cs"/>
                <a:sym typeface="Avenir Next Condensed Regular"/>
              </a:defRPr>
            </a:pPr>
            <a:r>
              <a:t>THREE PARAMETERS:</a:t>
            </a:r>
          </a:p>
          <a:p>
            <a:pPr marL="473392" indent="-473392" algn="l" defTabSz="414781">
              <a:spcBef>
                <a:spcPts val="700"/>
              </a:spcBef>
              <a:buClr>
                <a:schemeClr val="accent2">
                  <a:hueOff val="167855"/>
                  <a:satOff val="17755"/>
                  <a:lumOff val="-16671"/>
                </a:schemeClr>
              </a:buClr>
              <a:buSzPct val="145000"/>
              <a:buChar char="‣"/>
              <a:defRPr sz="3407"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pPr>
            <a:r>
              <a:t>Probability of sampling source ‘p’</a:t>
            </a:r>
          </a:p>
          <a:p>
            <a:pPr marL="473392" indent="-473392" algn="l" defTabSz="414781">
              <a:spcBef>
                <a:spcPts val="700"/>
              </a:spcBef>
              <a:buClr>
                <a:schemeClr val="accent2">
                  <a:hueOff val="167855"/>
                  <a:satOff val="17755"/>
                  <a:lumOff val="-16671"/>
                </a:schemeClr>
              </a:buClr>
              <a:buSzPct val="145000"/>
              <a:buChar char="‣"/>
              <a:defRPr sz="3407"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pPr>
            <a:r>
              <a:t>Probability of sampling destination ‘q’</a:t>
            </a:r>
          </a:p>
          <a:p>
            <a:pPr marL="473392" indent="-473392" algn="l" defTabSz="414781">
              <a:spcBef>
                <a:spcPts val="700"/>
              </a:spcBef>
              <a:buClr>
                <a:schemeClr val="accent2">
                  <a:hueOff val="167855"/>
                  <a:satOff val="17755"/>
                  <a:lumOff val="-16671"/>
                </a:schemeClr>
              </a:buClr>
              <a:buSzPct val="145000"/>
              <a:buChar char="‣"/>
              <a:defRPr sz="3407"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pPr>
            <a:r>
              <a:t>Number of sketching dimensions ‘K’</a:t>
            </a:r>
          </a:p>
        </p:txBody>
      </p:sp>
      <p:grpSp>
        <p:nvGrpSpPr>
          <p:cNvPr id="1530" name="Group"/>
          <p:cNvGrpSpPr/>
          <p:nvPr/>
        </p:nvGrpSpPr>
        <p:grpSpPr>
          <a:xfrm>
            <a:off x="13732301" y="5688465"/>
            <a:ext cx="5587164" cy="2910712"/>
            <a:chOff x="0" y="0"/>
            <a:chExt cx="5587163" cy="2910711"/>
          </a:xfrm>
        </p:grpSpPr>
        <p:sp>
          <p:nvSpPr>
            <p:cNvPr id="1527" name="Locality-aware…"/>
            <p:cNvSpPr txBox="1"/>
            <p:nvPr/>
          </p:nvSpPr>
          <p:spPr>
            <a:xfrm>
              <a:off x="0" y="0"/>
              <a:ext cx="5587164" cy="2910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marL="1349375" lvl="1" indent="-714375" algn="l">
                <a:spcBef>
                  <a:spcPts val="500"/>
                </a:spcBef>
                <a:buClr>
                  <a:schemeClr val="accent2">
                    <a:hueOff val="167855"/>
                    <a:satOff val="17755"/>
                    <a:lumOff val="-16671"/>
                  </a:schemeClr>
                </a:buClr>
                <a:buSzPct val="100000"/>
                <a:buAutoNum type="alphaUcParenBoth"/>
                <a:defRPr sz="3200"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pPr>
              <a:r>
                <a:t>Locality-aware</a:t>
              </a:r>
            </a:p>
            <a:p>
              <a:pPr marL="1349375" lvl="1" indent="-714375" algn="l">
                <a:spcBef>
                  <a:spcPts val="500"/>
                </a:spcBef>
                <a:buClr>
                  <a:schemeClr val="accent2">
                    <a:hueOff val="167855"/>
                    <a:satOff val="17755"/>
                    <a:lumOff val="-16671"/>
                  </a:schemeClr>
                </a:buClr>
                <a:buSzPct val="100000"/>
                <a:buAutoNum type="alphaUcParenBoth"/>
                <a:defRPr sz="3200"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pPr>
              <a:r>
                <a:t>Tunable sketch size</a:t>
              </a:r>
            </a:p>
            <a:p>
              <a:pPr marL="1349375" lvl="1" indent="-714375" algn="l">
                <a:spcBef>
                  <a:spcPts val="500"/>
                </a:spcBef>
                <a:buClr>
                  <a:schemeClr val="accent2">
                    <a:hueOff val="167855"/>
                    <a:satOff val="17755"/>
                    <a:lumOff val="-16671"/>
                  </a:schemeClr>
                </a:buClr>
                <a:buSzPct val="100000"/>
                <a:buAutoNum type="alphaUcParenBoth"/>
                <a:defRPr sz="3200"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pPr>
              <a:r>
                <a:t>“Process-and-discard” edges</a:t>
              </a:r>
            </a:p>
            <a:p>
              <a:pPr marL="1349375" lvl="1" indent="-714375" algn="l">
                <a:spcBef>
                  <a:spcPts val="500"/>
                </a:spcBef>
                <a:buClr>
                  <a:schemeClr val="accent2">
                    <a:hueOff val="167855"/>
                    <a:satOff val="17755"/>
                    <a:lumOff val="-16671"/>
                  </a:schemeClr>
                </a:buClr>
                <a:buSzPct val="100000"/>
                <a:buAutoNum type="alphaUcParenBoth"/>
                <a:defRPr sz="3200"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pPr>
              <a:r>
                <a:t>Theoretical guarantees</a:t>
              </a:r>
            </a:p>
          </p:txBody>
        </p:sp>
        <p:pic>
          <p:nvPicPr>
            <p:cNvPr id="1528" name="Image" descr="Image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27520" y="344266"/>
              <a:ext cx="698501" cy="698501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152400" dist="38100" dir="5400000" rotWithShape="0">
                <a:srgbClr val="000000">
                  <a:alpha val="37000"/>
                </a:srgbClr>
              </a:outerShdw>
            </a:effectLst>
          </p:spPr>
        </p:pic>
        <p:pic>
          <p:nvPicPr>
            <p:cNvPr id="1529" name="Image" descr="Image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27520" y="859523"/>
              <a:ext cx="698501" cy="698501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152400" dist="38100" dir="5400000" rotWithShape="0">
                <a:srgbClr val="000000">
                  <a:alpha val="37000"/>
                </a:srgbClr>
              </a:outerShdw>
            </a:effectLst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6" grpId="2" animBg="1" advAuto="0"/>
      <p:bldP spid="1504" grpId="1" animBg="1" advAuto="0"/>
      <p:bldP spid="1512" grpId="3" animBg="1" advAuto="0"/>
      <p:bldP spid="1520" grpId="4" animBg="1" advAuto="0"/>
      <p:bldP spid="1526" grpId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SpotLight at work on a stre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SpotLight at work on a stream</a:t>
            </a:r>
          </a:p>
        </p:txBody>
      </p:sp>
      <p:sp>
        <p:nvSpPr>
          <p:cNvPr id="15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534" name="ALGORITHM"/>
          <p:cNvSpPr txBox="1">
            <a:spLocks noGrp="1"/>
          </p:cNvSpPr>
          <p:nvPr>
            <p:ph type="body" idx="21"/>
          </p:nvPr>
        </p:nvSpPr>
        <p:spPr>
          <a:xfrm>
            <a:off x="11167305" y="57150"/>
            <a:ext cx="1488035" cy="520701"/>
          </a:xfrm>
          <a:prstGeom prst="rect">
            <a:avLst/>
          </a:prstGeom>
        </p:spPr>
        <p:txBody>
          <a:bodyPr/>
          <a:lstStyle/>
          <a:p>
            <a:r>
              <a:t>ALGORITHM</a:t>
            </a:r>
          </a:p>
        </p:txBody>
      </p:sp>
      <p:pic>
        <p:nvPicPr>
          <p:cNvPr id="15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093" y="10181385"/>
            <a:ext cx="10825759" cy="6447188"/>
          </a:xfrm>
          <a:prstGeom prst="rect">
            <a:avLst/>
          </a:prstGeom>
          <a:ln w="12700">
            <a:miter lim="400000"/>
          </a:ln>
        </p:spPr>
      </p:pic>
      <p:sp>
        <p:nvSpPr>
          <p:cNvPr id="1536" name="Rounded Rectangle"/>
          <p:cNvSpPr/>
          <p:nvPr/>
        </p:nvSpPr>
        <p:spPr>
          <a:xfrm>
            <a:off x="2897841" y="9974025"/>
            <a:ext cx="11390263" cy="6861909"/>
          </a:xfrm>
          <a:prstGeom prst="roundRect">
            <a:avLst>
              <a:gd name="adj" fmla="val 7863"/>
            </a:avLst>
          </a:prstGeom>
          <a:solidFill>
            <a:schemeClr val="accent2">
              <a:hueOff val="167855"/>
              <a:satOff val="17755"/>
              <a:lumOff val="-16671"/>
              <a:alpha val="1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37" name="STREAMING ANOMALY DETECTOR"/>
          <p:cNvSpPr/>
          <p:nvPr/>
        </p:nvSpPr>
        <p:spPr>
          <a:xfrm>
            <a:off x="5454972" y="7237479"/>
            <a:ext cx="2243268" cy="1623716"/>
          </a:xfrm>
          <a:prstGeom prst="roundRect">
            <a:avLst>
              <a:gd name="adj" fmla="val 19107"/>
            </a:avLst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80000"/>
              </a:lnSpc>
              <a:defRPr sz="3200" b="1">
                <a:solidFill>
                  <a:srgbClr val="FFFFFF"/>
                </a:solidFill>
                <a:latin typeface="+mj-lt"/>
                <a:ea typeface="+mj-ea"/>
                <a:cs typeface="+mj-cs"/>
                <a:sym typeface="Avenir Next Condensed Regular"/>
              </a:defRPr>
            </a:lvl1pPr>
          </a:lstStyle>
          <a:p>
            <a:r>
              <a:t>STREAMING ANOMALY DETECTOR</a:t>
            </a:r>
          </a:p>
        </p:txBody>
      </p:sp>
      <p:grpSp>
        <p:nvGrpSpPr>
          <p:cNvPr id="1545" name="Group"/>
          <p:cNvGrpSpPr/>
          <p:nvPr/>
        </p:nvGrpSpPr>
        <p:grpSpPr>
          <a:xfrm>
            <a:off x="1106218" y="7635040"/>
            <a:ext cx="2215932" cy="812180"/>
            <a:chOff x="0" y="0"/>
            <a:chExt cx="2215931" cy="812179"/>
          </a:xfrm>
        </p:grpSpPr>
        <p:sp>
          <p:nvSpPr>
            <p:cNvPr id="1538" name="Rectangle"/>
            <p:cNvSpPr/>
            <p:nvPr/>
          </p:nvSpPr>
          <p:spPr>
            <a:xfrm>
              <a:off x="0" y="12079"/>
              <a:ext cx="765211" cy="800101"/>
            </a:xfrm>
            <a:prstGeom prst="rect">
              <a:avLst/>
            </a:prstGeom>
            <a:solidFill>
              <a:srgbClr val="8ABE5E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pPr>
              <a:endParaRPr/>
            </a:p>
          </p:txBody>
        </p:sp>
        <p:sp>
          <p:nvSpPr>
            <p:cNvPr id="1539" name="Group"/>
            <p:cNvSpPr/>
            <p:nvPr/>
          </p:nvSpPr>
          <p:spPr>
            <a:xfrm>
              <a:off x="739051" y="12078"/>
              <a:ext cx="765211" cy="800101"/>
            </a:xfrm>
            <a:prstGeom prst="rect">
              <a:avLst/>
            </a:prstGeom>
            <a:solidFill>
              <a:srgbClr val="FDCB56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pPr>
              <a:endParaRPr/>
            </a:p>
          </p:txBody>
        </p:sp>
        <p:sp>
          <p:nvSpPr>
            <p:cNvPr id="1540" name="Group"/>
            <p:cNvSpPr/>
            <p:nvPr/>
          </p:nvSpPr>
          <p:spPr>
            <a:xfrm>
              <a:off x="1450720" y="41059"/>
              <a:ext cx="765212" cy="742140"/>
            </a:xfrm>
            <a:prstGeom prst="rect">
              <a:avLst/>
            </a:prstGeom>
            <a:solidFill>
              <a:srgbClr val="EF4E47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pPr>
              <a:endParaRPr/>
            </a:p>
          </p:txBody>
        </p:sp>
        <p:sp>
          <p:nvSpPr>
            <p:cNvPr id="1541" name="Rectangle"/>
            <p:cNvSpPr/>
            <p:nvPr/>
          </p:nvSpPr>
          <p:spPr>
            <a:xfrm>
              <a:off x="14694" y="25400"/>
              <a:ext cx="2192468" cy="749300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pPr>
              <a:endParaRPr/>
            </a:p>
          </p:txBody>
        </p:sp>
        <p:sp>
          <p:nvSpPr>
            <p:cNvPr id="1542" name="Line"/>
            <p:cNvSpPr/>
            <p:nvPr/>
          </p:nvSpPr>
          <p:spPr>
            <a:xfrm flipV="1">
              <a:off x="751168" y="0"/>
              <a:ext cx="1" cy="8001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2800" cap="all">
                  <a:solidFill>
                    <a:srgbClr val="838787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pPr>
              <a:endParaRPr/>
            </a:p>
          </p:txBody>
        </p:sp>
        <p:sp>
          <p:nvSpPr>
            <p:cNvPr id="1543" name="Line"/>
            <p:cNvSpPr/>
            <p:nvPr/>
          </p:nvSpPr>
          <p:spPr>
            <a:xfrm flipV="1">
              <a:off x="1473842" y="0"/>
              <a:ext cx="1" cy="8001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2800" cap="all">
                  <a:solidFill>
                    <a:srgbClr val="838787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pPr>
              <a:endParaRPr/>
            </a:p>
          </p:txBody>
        </p:sp>
        <p:sp>
          <p:nvSpPr>
            <p:cNvPr id="1544" name="Line"/>
            <p:cNvSpPr/>
            <p:nvPr/>
          </p:nvSpPr>
          <p:spPr>
            <a:xfrm flipV="1">
              <a:off x="2196517" y="0"/>
              <a:ext cx="1" cy="8001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2800" cap="all">
                  <a:solidFill>
                    <a:srgbClr val="838787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pPr>
              <a:endParaRPr/>
            </a:p>
          </p:txBody>
        </p:sp>
      </p:grpSp>
      <p:sp>
        <p:nvSpPr>
          <p:cNvPr id="1546" name="Hashes: hS, hS, hS: src → {1,.., 1/p}  &amp;  hD, hD, hD: dst → {1,.., 1/q}"/>
          <p:cNvSpPr txBox="1"/>
          <p:nvPr/>
        </p:nvSpPr>
        <p:spPr>
          <a:xfrm>
            <a:off x="228587" y="1656100"/>
            <a:ext cx="12547626" cy="753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pPr>
            <a:r>
              <a:t>Hashes: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rPr>
              <a:t>h</a:t>
            </a:r>
            <a:r>
              <a:rPr baseline="-5999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rPr>
              <a:t>S</a:t>
            </a:r>
            <a:r>
              <a:t>, </a:t>
            </a:r>
            <a:r>
              <a:rPr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rPr>
              <a:t>h</a:t>
            </a:r>
            <a:r>
              <a:rPr baseline="-5999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rPr>
              <a:t>S</a:t>
            </a:r>
            <a:r>
              <a:t>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rPr>
              <a:t>h</a:t>
            </a:r>
            <a:r>
              <a:rPr baseline="-5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rPr>
              <a:t>S</a:t>
            </a:r>
            <a:r>
              <a:t>: src </a:t>
            </a:r>
            <a:r>
              <a:rPr>
                <a:latin typeface="Cambria Math"/>
                <a:ea typeface="Cambria Math"/>
                <a:cs typeface="Cambria Math"/>
                <a:sym typeface="Cambria Math"/>
              </a:rPr>
              <a:t>→</a:t>
            </a:r>
            <a:r>
              <a:t> {</a:t>
            </a:r>
            <a:r>
              <a:rPr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rPr>
              <a:t>1</a:t>
            </a:r>
            <a:r>
              <a:t>,.., 1/p}  </a:t>
            </a:r>
            <a:r>
              <a:rPr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rPr>
              <a:t>&amp; </a:t>
            </a:r>
            <a:r>
              <a:t>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rPr>
              <a:t>h</a:t>
            </a:r>
            <a:r>
              <a:rPr baseline="-5999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rPr>
              <a:t>D</a:t>
            </a:r>
            <a:r>
              <a:t>, </a:t>
            </a:r>
            <a:r>
              <a:rPr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rPr>
              <a:t>h</a:t>
            </a:r>
            <a:r>
              <a:rPr baseline="-5999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rPr>
              <a:t>D</a:t>
            </a:r>
            <a:r>
              <a:t>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rPr>
              <a:t>h</a:t>
            </a:r>
            <a:r>
              <a:rPr baseline="-5999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rPr>
              <a:t>D</a:t>
            </a:r>
            <a:r>
              <a:t>: dst </a:t>
            </a:r>
            <a:r>
              <a:rPr>
                <a:latin typeface="Cambria Math"/>
                <a:ea typeface="Cambria Math"/>
                <a:cs typeface="Cambria Math"/>
                <a:sym typeface="Cambria Math"/>
              </a:rPr>
              <a:t>→</a:t>
            </a:r>
            <a:r>
              <a:t> {</a:t>
            </a:r>
            <a:r>
              <a:rPr>
                <a:latin typeface="Abadi MT Condensed Extra Bold"/>
                <a:ea typeface="Abadi MT Condensed Extra Bold"/>
                <a:cs typeface="Abadi MT Condensed Extra Bold"/>
                <a:sym typeface="Abadi MT Condensed Extra Bold"/>
              </a:rPr>
              <a:t>1</a:t>
            </a:r>
            <a:r>
              <a:t>,.., 1/q}</a:t>
            </a:r>
          </a:p>
        </p:txBody>
      </p:sp>
      <p:sp>
        <p:nvSpPr>
          <p:cNvPr id="1547" name="Line"/>
          <p:cNvSpPr/>
          <p:nvPr/>
        </p:nvSpPr>
        <p:spPr>
          <a:xfrm>
            <a:off x="9916521" y="8568493"/>
            <a:ext cx="2536455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48" name="Line"/>
          <p:cNvSpPr/>
          <p:nvPr/>
        </p:nvSpPr>
        <p:spPr>
          <a:xfrm flipV="1">
            <a:off x="9943970" y="6788663"/>
            <a:ext cx="1" cy="1770785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49" name="anomaly score"/>
          <p:cNvSpPr txBox="1"/>
          <p:nvPr/>
        </p:nvSpPr>
        <p:spPr>
          <a:xfrm rot="16200000">
            <a:off x="8530271" y="7450580"/>
            <a:ext cx="208677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lvl1pPr>
          </a:lstStyle>
          <a:p>
            <a:r>
              <a:t>anomaly score</a:t>
            </a:r>
          </a:p>
        </p:txBody>
      </p:sp>
      <p:sp>
        <p:nvSpPr>
          <p:cNvPr id="1550" name="time"/>
          <p:cNvSpPr txBox="1"/>
          <p:nvPr/>
        </p:nvSpPr>
        <p:spPr>
          <a:xfrm>
            <a:off x="12189702" y="8576426"/>
            <a:ext cx="689968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latin typeface="Abadi MT Condensed Light"/>
                <a:ea typeface="Abadi MT Condensed Light"/>
                <a:cs typeface="Abadi MT Condensed Light"/>
                <a:sym typeface="Abadi MT Condensed Light"/>
              </a:defRPr>
            </a:lvl1pPr>
          </a:lstStyle>
          <a:p>
            <a:r>
              <a:t>time</a:t>
            </a:r>
          </a:p>
        </p:txBody>
      </p:sp>
      <p:pic>
        <p:nvPicPr>
          <p:cNvPr id="1551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98866" y="7824528"/>
            <a:ext cx="1228001" cy="405070"/>
          </a:xfrm>
          <a:prstGeom prst="rect">
            <a:avLst/>
          </a:prstGeom>
        </p:spPr>
      </p:pic>
      <p:pic>
        <p:nvPicPr>
          <p:cNvPr id="1553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02399" y="7759408"/>
            <a:ext cx="1228001" cy="405070"/>
          </a:xfrm>
          <a:prstGeom prst="rect">
            <a:avLst/>
          </a:prstGeom>
        </p:spPr>
      </p:pic>
      <p:grpSp>
        <p:nvGrpSpPr>
          <p:cNvPr id="1561" name="Group"/>
          <p:cNvGrpSpPr/>
          <p:nvPr/>
        </p:nvGrpSpPr>
        <p:grpSpPr>
          <a:xfrm>
            <a:off x="700327" y="2634254"/>
            <a:ext cx="1094658" cy="1594885"/>
            <a:chOff x="0" y="0"/>
            <a:chExt cx="1094657" cy="1594883"/>
          </a:xfrm>
        </p:grpSpPr>
        <p:sp>
          <p:nvSpPr>
            <p:cNvPr id="1555" name="Circle"/>
            <p:cNvSpPr/>
            <p:nvPr/>
          </p:nvSpPr>
          <p:spPr>
            <a:xfrm>
              <a:off x="434294" y="124059"/>
              <a:ext cx="444501" cy="44110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56" name="Circle"/>
            <p:cNvSpPr/>
            <p:nvPr/>
          </p:nvSpPr>
          <p:spPr>
            <a:xfrm>
              <a:off x="430429" y="1029720"/>
              <a:ext cx="444501" cy="44110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57" name="Line"/>
            <p:cNvSpPr/>
            <p:nvPr/>
          </p:nvSpPr>
          <p:spPr>
            <a:xfrm flipV="1">
              <a:off x="653773" y="571466"/>
              <a:ext cx="1" cy="46559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58" name="b"/>
            <p:cNvSpPr txBox="1"/>
            <p:nvPr/>
          </p:nvSpPr>
          <p:spPr>
            <a:xfrm>
              <a:off x="0" y="0"/>
              <a:ext cx="417711" cy="689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1559" name="a"/>
            <p:cNvSpPr txBox="1"/>
            <p:nvPr/>
          </p:nvSpPr>
          <p:spPr>
            <a:xfrm>
              <a:off x="0" y="905661"/>
              <a:ext cx="417711" cy="689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1560" name="1"/>
            <p:cNvSpPr txBox="1"/>
            <p:nvPr/>
          </p:nvSpPr>
          <p:spPr>
            <a:xfrm>
              <a:off x="676947" y="459652"/>
              <a:ext cx="417711" cy="689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568" name="Group"/>
          <p:cNvGrpSpPr/>
          <p:nvPr/>
        </p:nvGrpSpPr>
        <p:grpSpPr>
          <a:xfrm>
            <a:off x="2661182" y="2634254"/>
            <a:ext cx="1094659" cy="1594885"/>
            <a:chOff x="0" y="0"/>
            <a:chExt cx="1094657" cy="1594883"/>
          </a:xfrm>
        </p:grpSpPr>
        <p:sp>
          <p:nvSpPr>
            <p:cNvPr id="1562" name="Circle"/>
            <p:cNvSpPr/>
            <p:nvPr/>
          </p:nvSpPr>
          <p:spPr>
            <a:xfrm>
              <a:off x="434294" y="124059"/>
              <a:ext cx="444501" cy="441104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63" name="Circle"/>
            <p:cNvSpPr/>
            <p:nvPr/>
          </p:nvSpPr>
          <p:spPr>
            <a:xfrm>
              <a:off x="430429" y="1029720"/>
              <a:ext cx="444501" cy="44110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64" name="Line"/>
            <p:cNvSpPr/>
            <p:nvPr/>
          </p:nvSpPr>
          <p:spPr>
            <a:xfrm flipV="1">
              <a:off x="653773" y="571466"/>
              <a:ext cx="1" cy="46559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65" name="c"/>
            <p:cNvSpPr txBox="1"/>
            <p:nvPr/>
          </p:nvSpPr>
          <p:spPr>
            <a:xfrm>
              <a:off x="0" y="0"/>
              <a:ext cx="417711" cy="689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c</a:t>
              </a:r>
            </a:p>
          </p:txBody>
        </p:sp>
        <p:sp>
          <p:nvSpPr>
            <p:cNvPr id="1566" name="b"/>
            <p:cNvSpPr txBox="1"/>
            <p:nvPr/>
          </p:nvSpPr>
          <p:spPr>
            <a:xfrm>
              <a:off x="0" y="905661"/>
              <a:ext cx="417711" cy="689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1567" name="2"/>
            <p:cNvSpPr txBox="1"/>
            <p:nvPr/>
          </p:nvSpPr>
          <p:spPr>
            <a:xfrm>
              <a:off x="676947" y="459652"/>
              <a:ext cx="417711" cy="689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576" name="Group"/>
          <p:cNvGrpSpPr/>
          <p:nvPr/>
        </p:nvGrpSpPr>
        <p:grpSpPr>
          <a:xfrm>
            <a:off x="10085773" y="3191811"/>
            <a:ext cx="2267725" cy="4770310"/>
            <a:chOff x="0" y="0"/>
            <a:chExt cx="2267723" cy="4770308"/>
          </a:xfrm>
        </p:grpSpPr>
        <p:sp>
          <p:nvSpPr>
            <p:cNvPr id="1569" name="Circle"/>
            <p:cNvSpPr/>
            <p:nvPr/>
          </p:nvSpPr>
          <p:spPr>
            <a:xfrm>
              <a:off x="0" y="2597"/>
              <a:ext cx="127000" cy="127001"/>
            </a:xfrm>
            <a:prstGeom prst="ellipse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70" name="Circle"/>
            <p:cNvSpPr/>
            <p:nvPr/>
          </p:nvSpPr>
          <p:spPr>
            <a:xfrm>
              <a:off x="409150" y="0"/>
              <a:ext cx="127001" cy="127000"/>
            </a:xfrm>
            <a:prstGeom prst="ellipse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71" name="Circle"/>
            <p:cNvSpPr/>
            <p:nvPr/>
          </p:nvSpPr>
          <p:spPr>
            <a:xfrm>
              <a:off x="813682" y="0"/>
              <a:ext cx="127001" cy="127000"/>
            </a:xfrm>
            <a:prstGeom prst="ellipse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72" name="Circle"/>
            <p:cNvSpPr/>
            <p:nvPr/>
          </p:nvSpPr>
          <p:spPr>
            <a:xfrm>
              <a:off x="1218215" y="2597"/>
              <a:ext cx="127001" cy="127001"/>
            </a:xfrm>
            <a:prstGeom prst="ellipse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73" name="Circle"/>
            <p:cNvSpPr/>
            <p:nvPr/>
          </p:nvSpPr>
          <p:spPr>
            <a:xfrm>
              <a:off x="1735832" y="4631907"/>
              <a:ext cx="127001" cy="127001"/>
            </a:xfrm>
            <a:prstGeom prst="ellipse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74" name="Circle"/>
            <p:cNvSpPr/>
            <p:nvPr/>
          </p:nvSpPr>
          <p:spPr>
            <a:xfrm>
              <a:off x="1938277" y="4643308"/>
              <a:ext cx="127001" cy="127001"/>
            </a:xfrm>
            <a:prstGeom prst="ellipse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75" name="Circle"/>
            <p:cNvSpPr/>
            <p:nvPr/>
          </p:nvSpPr>
          <p:spPr>
            <a:xfrm>
              <a:off x="2140723" y="4636227"/>
              <a:ext cx="127001" cy="127001"/>
            </a:xfrm>
            <a:prstGeom prst="ellipse">
              <a:avLst/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582" name="Group"/>
          <p:cNvGrpSpPr/>
          <p:nvPr/>
        </p:nvGrpSpPr>
        <p:grpSpPr>
          <a:xfrm>
            <a:off x="104110" y="2515019"/>
            <a:ext cx="12792299" cy="2361404"/>
            <a:chOff x="0" y="0"/>
            <a:chExt cx="12792297" cy="2361403"/>
          </a:xfrm>
        </p:grpSpPr>
        <p:sp>
          <p:nvSpPr>
            <p:cNvPr id="1577" name="Line"/>
            <p:cNvSpPr/>
            <p:nvPr/>
          </p:nvSpPr>
          <p:spPr>
            <a:xfrm flipV="1">
              <a:off x="324249" y="-1"/>
              <a:ext cx="1" cy="1770785"/>
            </a:xfrm>
            <a:prstGeom prst="line">
              <a:avLst/>
            </a:prstGeom>
            <a:noFill/>
            <a:ln w="76200" cap="flat">
              <a:solidFill>
                <a:schemeClr val="accent2">
                  <a:hueOff val="167855"/>
                  <a:satOff val="17755"/>
                  <a:lumOff val="-16671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578" name="Line Line" descr="Line Lin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330" y="1410601"/>
              <a:ext cx="12646968" cy="601841"/>
            </a:xfrm>
            <a:prstGeom prst="rect">
              <a:avLst/>
            </a:prstGeom>
            <a:effectLst/>
          </p:spPr>
        </p:pic>
        <p:sp>
          <p:nvSpPr>
            <p:cNvPr id="1580" name="time"/>
            <p:cNvSpPr txBox="1"/>
            <p:nvPr/>
          </p:nvSpPr>
          <p:spPr>
            <a:xfrm>
              <a:off x="11199878" y="879406"/>
              <a:ext cx="924688" cy="8440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time</a:t>
              </a:r>
            </a:p>
          </p:txBody>
        </p:sp>
        <p:sp>
          <p:nvSpPr>
            <p:cNvPr id="1581" name="5pm"/>
            <p:cNvSpPr txBox="1"/>
            <p:nvPr/>
          </p:nvSpPr>
          <p:spPr>
            <a:xfrm>
              <a:off x="-1" y="1618199"/>
              <a:ext cx="933197" cy="743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5pm</a:t>
              </a:r>
            </a:p>
          </p:txBody>
        </p:sp>
      </p:grpSp>
      <p:grpSp>
        <p:nvGrpSpPr>
          <p:cNvPr id="1585" name="Group"/>
          <p:cNvGrpSpPr/>
          <p:nvPr/>
        </p:nvGrpSpPr>
        <p:grpSpPr>
          <a:xfrm>
            <a:off x="4194556" y="2509408"/>
            <a:ext cx="931165" cy="2457587"/>
            <a:chOff x="0" y="0"/>
            <a:chExt cx="931163" cy="2457586"/>
          </a:xfrm>
        </p:grpSpPr>
        <p:sp>
          <p:nvSpPr>
            <p:cNvPr id="1583" name="Line"/>
            <p:cNvSpPr/>
            <p:nvPr/>
          </p:nvSpPr>
          <p:spPr>
            <a:xfrm flipV="1">
              <a:off x="465581" y="0"/>
              <a:ext cx="1" cy="1717133"/>
            </a:xfrm>
            <a:prstGeom prst="line">
              <a:avLst/>
            </a:prstGeom>
            <a:noFill/>
            <a:ln w="76200" cap="flat">
              <a:solidFill>
                <a:schemeClr val="accent2">
                  <a:hueOff val="167855"/>
                  <a:satOff val="17755"/>
                  <a:lumOff val="-16671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84" name="6pm"/>
            <p:cNvSpPr txBox="1"/>
            <p:nvPr/>
          </p:nvSpPr>
          <p:spPr>
            <a:xfrm>
              <a:off x="-1" y="1714382"/>
              <a:ext cx="931165" cy="743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6pm</a:t>
              </a:r>
            </a:p>
          </p:txBody>
        </p:sp>
      </p:grpSp>
      <p:grpSp>
        <p:nvGrpSpPr>
          <p:cNvPr id="1609" name="Group"/>
          <p:cNvGrpSpPr/>
          <p:nvPr/>
        </p:nvGrpSpPr>
        <p:grpSpPr>
          <a:xfrm>
            <a:off x="4872087" y="2471034"/>
            <a:ext cx="4890513" cy="2405389"/>
            <a:chOff x="0" y="0"/>
            <a:chExt cx="4890512" cy="2405388"/>
          </a:xfrm>
        </p:grpSpPr>
        <p:grpSp>
          <p:nvGrpSpPr>
            <p:cNvPr id="1592" name="Group"/>
            <p:cNvGrpSpPr/>
            <p:nvPr/>
          </p:nvGrpSpPr>
          <p:grpSpPr>
            <a:xfrm>
              <a:off x="0" y="167694"/>
              <a:ext cx="1094658" cy="1594884"/>
              <a:chOff x="0" y="0"/>
              <a:chExt cx="1094657" cy="1594883"/>
            </a:xfrm>
          </p:grpSpPr>
          <p:sp>
            <p:nvSpPr>
              <p:cNvPr id="1586" name="Circle"/>
              <p:cNvSpPr/>
              <p:nvPr/>
            </p:nvSpPr>
            <p:spPr>
              <a:xfrm>
                <a:off x="434294" y="124059"/>
                <a:ext cx="444501" cy="44110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7" name="Circle"/>
              <p:cNvSpPr/>
              <p:nvPr/>
            </p:nvSpPr>
            <p:spPr>
              <a:xfrm>
                <a:off x="430429" y="1029720"/>
                <a:ext cx="444501" cy="441105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8" name="Line"/>
              <p:cNvSpPr/>
              <p:nvPr/>
            </p:nvSpPr>
            <p:spPr>
              <a:xfrm flipV="1">
                <a:off x="653773" y="571466"/>
                <a:ext cx="1" cy="465595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589" name="a"/>
              <p:cNvSpPr txBox="1"/>
              <p:nvPr/>
            </p:nvSpPr>
            <p:spPr>
              <a:xfrm>
                <a:off x="0" y="0"/>
                <a:ext cx="417711" cy="689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200">
                    <a:latin typeface="Abadi MT Condensed Light"/>
                    <a:ea typeface="Abadi MT Condensed Light"/>
                    <a:cs typeface="Abadi MT Condensed Light"/>
                    <a:sym typeface="Abadi MT Condensed Light"/>
                  </a:defRPr>
                </a:lvl1pPr>
              </a:lstStyle>
              <a:p>
                <a:r>
                  <a:t>a</a:t>
                </a:r>
              </a:p>
            </p:txBody>
          </p:sp>
          <p:sp>
            <p:nvSpPr>
              <p:cNvPr id="1590" name="d"/>
              <p:cNvSpPr txBox="1"/>
              <p:nvPr/>
            </p:nvSpPr>
            <p:spPr>
              <a:xfrm>
                <a:off x="0" y="905661"/>
                <a:ext cx="417711" cy="689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200">
                    <a:latin typeface="Abadi MT Condensed Light"/>
                    <a:ea typeface="Abadi MT Condensed Light"/>
                    <a:cs typeface="Abadi MT Condensed Light"/>
                    <a:sym typeface="Abadi MT Condensed Light"/>
                  </a:defRPr>
                </a:lvl1pPr>
              </a:lstStyle>
              <a:p>
                <a:r>
                  <a:t>d</a:t>
                </a:r>
              </a:p>
            </p:txBody>
          </p:sp>
          <p:sp>
            <p:nvSpPr>
              <p:cNvPr id="1591" name="2"/>
              <p:cNvSpPr txBox="1"/>
              <p:nvPr/>
            </p:nvSpPr>
            <p:spPr>
              <a:xfrm>
                <a:off x="676947" y="459652"/>
                <a:ext cx="417711" cy="689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200">
                    <a:latin typeface="Abadi MT Condensed Light"/>
                    <a:ea typeface="Abadi MT Condensed Light"/>
                    <a:cs typeface="Abadi MT Condensed Light"/>
                    <a:sym typeface="Abadi MT Condensed Light"/>
                  </a:defRPr>
                </a:lvl1pPr>
              </a:lstStyle>
              <a:p>
                <a:r>
                  <a:t>2</a:t>
                </a:r>
              </a:p>
            </p:txBody>
          </p:sp>
        </p:grpSp>
        <p:grpSp>
          <p:nvGrpSpPr>
            <p:cNvPr id="1599" name="Group"/>
            <p:cNvGrpSpPr/>
            <p:nvPr/>
          </p:nvGrpSpPr>
          <p:grpSpPr>
            <a:xfrm>
              <a:off x="1593457" y="163220"/>
              <a:ext cx="1094658" cy="1594885"/>
              <a:chOff x="0" y="0"/>
              <a:chExt cx="1094657" cy="1594883"/>
            </a:xfrm>
          </p:grpSpPr>
          <p:sp>
            <p:nvSpPr>
              <p:cNvPr id="1593" name="Circle"/>
              <p:cNvSpPr/>
              <p:nvPr/>
            </p:nvSpPr>
            <p:spPr>
              <a:xfrm>
                <a:off x="434294" y="124059"/>
                <a:ext cx="444501" cy="44110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4" name="Circle"/>
              <p:cNvSpPr/>
              <p:nvPr/>
            </p:nvSpPr>
            <p:spPr>
              <a:xfrm>
                <a:off x="430429" y="1029720"/>
                <a:ext cx="444501" cy="441105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5" name="Line"/>
              <p:cNvSpPr/>
              <p:nvPr/>
            </p:nvSpPr>
            <p:spPr>
              <a:xfrm flipV="1">
                <a:off x="653773" y="571466"/>
                <a:ext cx="1" cy="465595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596" name="a"/>
              <p:cNvSpPr txBox="1"/>
              <p:nvPr/>
            </p:nvSpPr>
            <p:spPr>
              <a:xfrm>
                <a:off x="0" y="0"/>
                <a:ext cx="417711" cy="689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200">
                    <a:latin typeface="Abadi MT Condensed Light"/>
                    <a:ea typeface="Abadi MT Condensed Light"/>
                    <a:cs typeface="Abadi MT Condensed Light"/>
                    <a:sym typeface="Abadi MT Condensed Light"/>
                  </a:defRPr>
                </a:lvl1pPr>
              </a:lstStyle>
              <a:p>
                <a:r>
                  <a:t>a</a:t>
                </a:r>
              </a:p>
            </p:txBody>
          </p:sp>
          <p:sp>
            <p:nvSpPr>
              <p:cNvPr id="1597" name="a"/>
              <p:cNvSpPr txBox="1"/>
              <p:nvPr/>
            </p:nvSpPr>
            <p:spPr>
              <a:xfrm>
                <a:off x="0" y="905661"/>
                <a:ext cx="417711" cy="689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200">
                    <a:latin typeface="Abadi MT Condensed Light"/>
                    <a:ea typeface="Abadi MT Condensed Light"/>
                    <a:cs typeface="Abadi MT Condensed Light"/>
                    <a:sym typeface="Abadi MT Condensed Light"/>
                  </a:defRPr>
                </a:lvl1pPr>
              </a:lstStyle>
              <a:p>
                <a:r>
                  <a:t>a</a:t>
                </a:r>
              </a:p>
            </p:txBody>
          </p:sp>
          <p:sp>
            <p:nvSpPr>
              <p:cNvPr id="1598" name="1"/>
              <p:cNvSpPr txBox="1"/>
              <p:nvPr/>
            </p:nvSpPr>
            <p:spPr>
              <a:xfrm>
                <a:off x="676947" y="459652"/>
                <a:ext cx="417711" cy="689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200">
                    <a:latin typeface="Abadi MT Condensed Light"/>
                    <a:ea typeface="Abadi MT Condensed Light"/>
                    <a:cs typeface="Abadi MT Condensed Light"/>
                    <a:sym typeface="Abadi MT Condensed Light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grpSp>
          <p:nvGrpSpPr>
            <p:cNvPr id="1606" name="Group"/>
            <p:cNvGrpSpPr/>
            <p:nvPr/>
          </p:nvGrpSpPr>
          <p:grpSpPr>
            <a:xfrm>
              <a:off x="3317918" y="158746"/>
              <a:ext cx="1094659" cy="1594885"/>
              <a:chOff x="0" y="0"/>
              <a:chExt cx="1094657" cy="1594883"/>
            </a:xfrm>
          </p:grpSpPr>
          <p:sp>
            <p:nvSpPr>
              <p:cNvPr id="1600" name="Circle"/>
              <p:cNvSpPr/>
              <p:nvPr/>
            </p:nvSpPr>
            <p:spPr>
              <a:xfrm>
                <a:off x="434294" y="124059"/>
                <a:ext cx="444501" cy="441104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1" name="Circle"/>
              <p:cNvSpPr/>
              <p:nvPr/>
            </p:nvSpPr>
            <p:spPr>
              <a:xfrm>
                <a:off x="430429" y="1029720"/>
                <a:ext cx="444501" cy="441105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2" name="Line"/>
              <p:cNvSpPr/>
              <p:nvPr/>
            </p:nvSpPr>
            <p:spPr>
              <a:xfrm flipV="1">
                <a:off x="653773" y="571466"/>
                <a:ext cx="1" cy="465595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603" name="b"/>
              <p:cNvSpPr txBox="1"/>
              <p:nvPr/>
            </p:nvSpPr>
            <p:spPr>
              <a:xfrm>
                <a:off x="0" y="0"/>
                <a:ext cx="417711" cy="689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200">
                    <a:latin typeface="Abadi MT Condensed Light"/>
                    <a:ea typeface="Abadi MT Condensed Light"/>
                    <a:cs typeface="Abadi MT Condensed Light"/>
                    <a:sym typeface="Abadi MT Condensed Light"/>
                  </a:defRPr>
                </a:lvl1pPr>
              </a:lstStyle>
              <a:p>
                <a:r>
                  <a:t>b</a:t>
                </a:r>
              </a:p>
            </p:txBody>
          </p:sp>
          <p:sp>
            <p:nvSpPr>
              <p:cNvPr id="1604" name="c"/>
              <p:cNvSpPr txBox="1"/>
              <p:nvPr/>
            </p:nvSpPr>
            <p:spPr>
              <a:xfrm>
                <a:off x="0" y="905661"/>
                <a:ext cx="417711" cy="689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200">
                    <a:latin typeface="Abadi MT Condensed Light"/>
                    <a:ea typeface="Abadi MT Condensed Light"/>
                    <a:cs typeface="Abadi MT Condensed Light"/>
                    <a:sym typeface="Abadi MT Condensed Light"/>
                  </a:defRPr>
                </a:lvl1pPr>
              </a:lstStyle>
              <a:p>
                <a:r>
                  <a:t>c</a:t>
                </a:r>
              </a:p>
            </p:txBody>
          </p:sp>
          <p:sp>
            <p:nvSpPr>
              <p:cNvPr id="1605" name="1"/>
              <p:cNvSpPr txBox="1"/>
              <p:nvPr/>
            </p:nvSpPr>
            <p:spPr>
              <a:xfrm>
                <a:off x="676947" y="459652"/>
                <a:ext cx="417711" cy="6892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200">
                    <a:latin typeface="Abadi MT Condensed Light"/>
                    <a:ea typeface="Abadi MT Condensed Light"/>
                    <a:cs typeface="Abadi MT Condensed Light"/>
                    <a:sym typeface="Abadi MT Condensed Light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sp>
          <p:nvSpPr>
            <p:cNvPr id="1607" name="Line"/>
            <p:cNvSpPr/>
            <p:nvPr/>
          </p:nvSpPr>
          <p:spPr>
            <a:xfrm flipV="1">
              <a:off x="4493520" y="-1"/>
              <a:ext cx="1" cy="1833356"/>
            </a:xfrm>
            <a:prstGeom prst="line">
              <a:avLst/>
            </a:prstGeom>
            <a:noFill/>
            <a:ln w="76200" cap="flat">
              <a:solidFill>
                <a:schemeClr val="accent2">
                  <a:hueOff val="167855"/>
                  <a:satOff val="17755"/>
                  <a:lumOff val="-16671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08" name="7pm"/>
            <p:cNvSpPr txBox="1"/>
            <p:nvPr/>
          </p:nvSpPr>
          <p:spPr>
            <a:xfrm>
              <a:off x="3996940" y="1662183"/>
              <a:ext cx="893573" cy="743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7pm</a:t>
              </a:r>
            </a:p>
          </p:txBody>
        </p:sp>
      </p:grpSp>
      <p:grpSp>
        <p:nvGrpSpPr>
          <p:cNvPr id="1613" name="Group"/>
          <p:cNvGrpSpPr/>
          <p:nvPr/>
        </p:nvGrpSpPr>
        <p:grpSpPr>
          <a:xfrm>
            <a:off x="1297323" y="7665113"/>
            <a:ext cx="1833723" cy="723901"/>
            <a:chOff x="0" y="0"/>
            <a:chExt cx="1833721" cy="723900"/>
          </a:xfrm>
        </p:grpSpPr>
        <p:sp>
          <p:nvSpPr>
            <p:cNvPr id="1610" name="0"/>
            <p:cNvSpPr txBox="1"/>
            <p:nvPr/>
          </p:nvSpPr>
          <p:spPr>
            <a:xfrm>
              <a:off x="-1" y="0"/>
              <a:ext cx="358863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1611" name="0"/>
            <p:cNvSpPr txBox="1"/>
            <p:nvPr/>
          </p:nvSpPr>
          <p:spPr>
            <a:xfrm>
              <a:off x="757787" y="0"/>
              <a:ext cx="358863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1612" name="0"/>
            <p:cNvSpPr txBox="1"/>
            <p:nvPr/>
          </p:nvSpPr>
          <p:spPr>
            <a:xfrm>
              <a:off x="1474859" y="0"/>
              <a:ext cx="358863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0</a:t>
              </a:r>
            </a:p>
          </p:txBody>
        </p:sp>
      </p:grpSp>
      <p:grpSp>
        <p:nvGrpSpPr>
          <p:cNvPr id="1616" name="Group"/>
          <p:cNvGrpSpPr/>
          <p:nvPr/>
        </p:nvGrpSpPr>
        <p:grpSpPr>
          <a:xfrm>
            <a:off x="10168280" y="7825116"/>
            <a:ext cx="780289" cy="1210288"/>
            <a:chOff x="0" y="0"/>
            <a:chExt cx="780287" cy="1210287"/>
          </a:xfrm>
        </p:grpSpPr>
        <p:sp>
          <p:nvSpPr>
            <p:cNvPr id="1614" name="Circle"/>
            <p:cNvSpPr/>
            <p:nvPr/>
          </p:nvSpPr>
          <p:spPr>
            <a:xfrm>
              <a:off x="139097" y="0"/>
              <a:ext cx="254001" cy="254000"/>
            </a:xfrm>
            <a:prstGeom prst="ellipse">
              <a:avLst/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15" name="5-6pm"/>
            <p:cNvSpPr txBox="1"/>
            <p:nvPr/>
          </p:nvSpPr>
          <p:spPr>
            <a:xfrm>
              <a:off x="-1" y="765787"/>
              <a:ext cx="780289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 b="1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+mj-lt"/>
                  <a:ea typeface="+mj-ea"/>
                  <a:cs typeface="+mj-cs"/>
                  <a:sym typeface="Avenir Next Condensed Regular"/>
                </a:defRPr>
              </a:lvl1pPr>
            </a:lstStyle>
            <a:p>
              <a:r>
                <a:t>5-6pm</a:t>
              </a:r>
            </a:p>
          </p:txBody>
        </p:sp>
      </p:grpSp>
      <p:grpSp>
        <p:nvGrpSpPr>
          <p:cNvPr id="1619" name="Group"/>
          <p:cNvGrpSpPr/>
          <p:nvPr/>
        </p:nvGrpSpPr>
        <p:grpSpPr>
          <a:xfrm>
            <a:off x="10977344" y="7289841"/>
            <a:ext cx="780289" cy="1745563"/>
            <a:chOff x="0" y="0"/>
            <a:chExt cx="780287" cy="1745561"/>
          </a:xfrm>
        </p:grpSpPr>
        <p:sp>
          <p:nvSpPr>
            <p:cNvPr id="1617" name="Circle"/>
            <p:cNvSpPr/>
            <p:nvPr/>
          </p:nvSpPr>
          <p:spPr>
            <a:xfrm>
              <a:off x="80404" y="0"/>
              <a:ext cx="254001" cy="254000"/>
            </a:xfrm>
            <a:prstGeom prst="ellipse">
              <a:avLst/>
            </a:prstGeom>
            <a:solidFill>
              <a:schemeClr val="accent2">
                <a:hueOff val="167855"/>
                <a:satOff val="17755"/>
                <a:lumOff val="-1667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18" name="6-7pm"/>
            <p:cNvSpPr txBox="1"/>
            <p:nvPr/>
          </p:nvSpPr>
          <p:spPr>
            <a:xfrm>
              <a:off x="-1" y="1301061"/>
              <a:ext cx="780289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 b="1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+mj-lt"/>
                  <a:ea typeface="+mj-ea"/>
                  <a:cs typeface="+mj-cs"/>
                  <a:sym typeface="Avenir Next Condensed Regular"/>
                </a:defRPr>
              </a:lvl1pPr>
            </a:lstStyle>
            <a:p>
              <a:r>
                <a:t>6-7pm</a:t>
              </a:r>
            </a:p>
          </p:txBody>
        </p:sp>
      </p:grpSp>
      <p:grpSp>
        <p:nvGrpSpPr>
          <p:cNvPr id="1626" name="Group"/>
          <p:cNvGrpSpPr/>
          <p:nvPr/>
        </p:nvGrpSpPr>
        <p:grpSpPr>
          <a:xfrm>
            <a:off x="14536266" y="5500451"/>
            <a:ext cx="11247727" cy="1301717"/>
            <a:chOff x="941635" y="380931"/>
            <a:chExt cx="11247726" cy="1301715"/>
          </a:xfrm>
        </p:grpSpPr>
        <p:sp>
          <p:nvSpPr>
            <p:cNvPr id="1620" name="hS(a) = 1"/>
            <p:cNvSpPr/>
            <p:nvPr/>
          </p:nvSpPr>
          <p:spPr>
            <a:xfrm>
              <a:off x="941635" y="41264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pPr>
              <a:r>
                <a:rPr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h</a:t>
              </a:r>
              <a:r>
                <a:rPr baseline="-5999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S</a:t>
              </a:r>
              <a:r>
                <a:t>(a)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=</a:t>
              </a:r>
              <a:r>
                <a:t> 1</a:t>
              </a:r>
            </a:p>
          </p:txBody>
        </p:sp>
        <p:sp>
          <p:nvSpPr>
            <p:cNvPr id="1621" name="hS(a) ≠ 1"/>
            <p:cNvSpPr/>
            <p:nvPr/>
          </p:nvSpPr>
          <p:spPr>
            <a:xfrm>
              <a:off x="2908048" y="39975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pPr>
              <a:r>
                <a:rPr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h</a:t>
              </a:r>
              <a:r>
                <a:rPr baseline="-5999"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S</a:t>
              </a:r>
              <a:r>
                <a:t>(a)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≠ </a:t>
              </a:r>
              <a:r>
                <a:t>1</a:t>
              </a:r>
            </a:p>
          </p:txBody>
        </p:sp>
        <p:sp>
          <p:nvSpPr>
            <p:cNvPr id="1622" name="hS(a) = 1"/>
            <p:cNvSpPr/>
            <p:nvPr/>
          </p:nvSpPr>
          <p:spPr>
            <a:xfrm>
              <a:off x="4874461" y="41264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pPr>
              <a:r>
                <a: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h</a:t>
              </a:r>
              <a:r>
                <a:rPr baseline="-5999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S</a:t>
              </a:r>
              <a:r>
                <a:t>(a)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=</a:t>
              </a:r>
              <a:r>
                <a:t> 1</a:t>
              </a:r>
            </a:p>
          </p:txBody>
        </p:sp>
        <p:sp>
          <p:nvSpPr>
            <p:cNvPr id="1623" name="hD(b) ≠ 1"/>
            <p:cNvSpPr/>
            <p:nvPr/>
          </p:nvSpPr>
          <p:spPr>
            <a:xfrm>
              <a:off x="7023115" y="39975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pPr>
              <a:r>
                <a:rPr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h</a:t>
              </a:r>
              <a:r>
                <a:rPr baseline="-5999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D</a:t>
              </a:r>
              <a:r>
                <a:t>(b)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≠</a:t>
              </a:r>
              <a:r>
                <a:t> 1</a:t>
              </a:r>
            </a:p>
          </p:txBody>
        </p:sp>
        <p:sp>
          <p:nvSpPr>
            <p:cNvPr id="1624" name="hD(b) ≠ 1"/>
            <p:cNvSpPr/>
            <p:nvPr/>
          </p:nvSpPr>
          <p:spPr>
            <a:xfrm>
              <a:off x="8958144" y="38093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pPr>
              <a:r>
                <a:rPr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h</a:t>
              </a:r>
              <a:r>
                <a:rPr baseline="-5999"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D</a:t>
              </a:r>
              <a:r>
                <a:t>(b)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≠ </a:t>
              </a:r>
              <a:r>
                <a:t>1</a:t>
              </a:r>
            </a:p>
          </p:txBody>
        </p:sp>
        <p:sp>
          <p:nvSpPr>
            <p:cNvPr id="1625" name="hD(b) = 1"/>
            <p:cNvSpPr/>
            <p:nvPr/>
          </p:nvSpPr>
          <p:spPr>
            <a:xfrm>
              <a:off x="10919362" y="41264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pPr>
              <a:r>
                <a: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h</a:t>
              </a:r>
              <a:r>
                <a:rPr baseline="-5999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D</a:t>
              </a:r>
              <a:r>
                <a:t>(b)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= </a:t>
              </a:r>
              <a:r>
                <a:t>1</a:t>
              </a:r>
            </a:p>
          </p:txBody>
        </p:sp>
      </p:grpSp>
      <p:grpSp>
        <p:nvGrpSpPr>
          <p:cNvPr id="1630" name="Group"/>
          <p:cNvGrpSpPr/>
          <p:nvPr/>
        </p:nvGrpSpPr>
        <p:grpSpPr>
          <a:xfrm>
            <a:off x="1297323" y="7687387"/>
            <a:ext cx="1833723" cy="723901"/>
            <a:chOff x="0" y="0"/>
            <a:chExt cx="1833721" cy="723900"/>
          </a:xfrm>
        </p:grpSpPr>
        <p:sp>
          <p:nvSpPr>
            <p:cNvPr id="1627" name="0"/>
            <p:cNvSpPr txBox="1"/>
            <p:nvPr/>
          </p:nvSpPr>
          <p:spPr>
            <a:xfrm>
              <a:off x="-1" y="0"/>
              <a:ext cx="358863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1628" name="0"/>
            <p:cNvSpPr txBox="1"/>
            <p:nvPr/>
          </p:nvSpPr>
          <p:spPr>
            <a:xfrm>
              <a:off x="757787" y="0"/>
              <a:ext cx="358863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1629" name="1"/>
            <p:cNvSpPr txBox="1"/>
            <p:nvPr/>
          </p:nvSpPr>
          <p:spPr>
            <a:xfrm>
              <a:off x="1474859" y="0"/>
              <a:ext cx="358863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637" name="Group"/>
          <p:cNvGrpSpPr/>
          <p:nvPr/>
        </p:nvGrpSpPr>
        <p:grpSpPr>
          <a:xfrm>
            <a:off x="14532489" y="6122150"/>
            <a:ext cx="11247728" cy="1301717"/>
            <a:chOff x="937859" y="380931"/>
            <a:chExt cx="11247726" cy="1301715"/>
          </a:xfrm>
        </p:grpSpPr>
        <p:sp>
          <p:nvSpPr>
            <p:cNvPr id="1631" name="hS(b) ≠ 1"/>
            <p:cNvSpPr/>
            <p:nvPr/>
          </p:nvSpPr>
          <p:spPr>
            <a:xfrm>
              <a:off x="937859" y="41264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pPr>
              <a:r>
                <a:rPr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h</a:t>
              </a:r>
              <a:r>
                <a:rPr baseline="-5999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S</a:t>
              </a:r>
              <a:r>
                <a:t>(b)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≠</a:t>
              </a:r>
              <a:r>
                <a:t> 1</a:t>
              </a:r>
            </a:p>
          </p:txBody>
        </p:sp>
        <p:sp>
          <p:nvSpPr>
            <p:cNvPr id="1632" name="hS(b) = 1"/>
            <p:cNvSpPr/>
            <p:nvPr/>
          </p:nvSpPr>
          <p:spPr>
            <a:xfrm>
              <a:off x="2904271" y="39975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pPr>
              <a:r>
                <a:rPr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h</a:t>
              </a:r>
              <a:r>
                <a:rPr baseline="-5999"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S</a:t>
              </a:r>
              <a:r>
                <a:t>(b)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= </a:t>
              </a:r>
              <a:r>
                <a:t>1</a:t>
              </a:r>
            </a:p>
          </p:txBody>
        </p:sp>
        <p:sp>
          <p:nvSpPr>
            <p:cNvPr id="1633" name="hS(b) = 1"/>
            <p:cNvSpPr/>
            <p:nvPr/>
          </p:nvSpPr>
          <p:spPr>
            <a:xfrm>
              <a:off x="4870685" y="41264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pPr>
              <a:r>
                <a: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h</a:t>
              </a:r>
              <a:r>
                <a:rPr baseline="-5999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S</a:t>
              </a:r>
              <a:r>
                <a:t>(b)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=</a:t>
              </a:r>
              <a:r>
                <a:t> 1</a:t>
              </a:r>
            </a:p>
          </p:txBody>
        </p:sp>
        <p:sp>
          <p:nvSpPr>
            <p:cNvPr id="1634" name="hD(c) = 1"/>
            <p:cNvSpPr/>
            <p:nvPr/>
          </p:nvSpPr>
          <p:spPr>
            <a:xfrm>
              <a:off x="7019338" y="39975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pPr>
              <a:r>
                <a:rPr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h</a:t>
              </a:r>
              <a:r>
                <a:rPr baseline="-5999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D</a:t>
              </a:r>
              <a:r>
                <a:t>(c)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=</a:t>
              </a:r>
              <a:r>
                <a:t> 1</a:t>
              </a:r>
            </a:p>
          </p:txBody>
        </p:sp>
        <p:sp>
          <p:nvSpPr>
            <p:cNvPr id="1635" name="hD(c) = 1"/>
            <p:cNvSpPr/>
            <p:nvPr/>
          </p:nvSpPr>
          <p:spPr>
            <a:xfrm>
              <a:off x="8954368" y="38093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pPr>
              <a:r>
                <a:rPr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h</a:t>
              </a:r>
              <a:r>
                <a:rPr baseline="-5999"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D</a:t>
              </a:r>
              <a:r>
                <a:t>(c)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= </a:t>
              </a:r>
              <a:r>
                <a:t>1</a:t>
              </a:r>
            </a:p>
          </p:txBody>
        </p:sp>
        <p:sp>
          <p:nvSpPr>
            <p:cNvPr id="1636" name="hD(c) = 1"/>
            <p:cNvSpPr/>
            <p:nvPr/>
          </p:nvSpPr>
          <p:spPr>
            <a:xfrm>
              <a:off x="10915585" y="41264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pPr>
              <a:r>
                <a: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h</a:t>
              </a:r>
              <a:r>
                <a:rPr baseline="-5999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D</a:t>
              </a:r>
              <a:r>
                <a:t>(c) </a:t>
              </a:r>
              <a:r>
                <a:rPr>
                  <a:latin typeface="Helvetica"/>
                  <a:ea typeface="Helvetica"/>
                  <a:cs typeface="Helvetica"/>
                  <a:sym typeface="Helvetica"/>
                </a:rPr>
                <a:t>= </a:t>
              </a:r>
              <a:r>
                <a:t>1</a:t>
              </a:r>
            </a:p>
          </p:txBody>
        </p:sp>
      </p:grpSp>
      <p:grpSp>
        <p:nvGrpSpPr>
          <p:cNvPr id="1641" name="Group"/>
          <p:cNvGrpSpPr/>
          <p:nvPr/>
        </p:nvGrpSpPr>
        <p:grpSpPr>
          <a:xfrm>
            <a:off x="1297323" y="7679179"/>
            <a:ext cx="1833723" cy="723901"/>
            <a:chOff x="0" y="0"/>
            <a:chExt cx="1833721" cy="723900"/>
          </a:xfrm>
        </p:grpSpPr>
        <p:sp>
          <p:nvSpPr>
            <p:cNvPr id="1638" name="0"/>
            <p:cNvSpPr txBox="1"/>
            <p:nvPr/>
          </p:nvSpPr>
          <p:spPr>
            <a:xfrm>
              <a:off x="-1" y="0"/>
              <a:ext cx="358863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1639" name="2"/>
            <p:cNvSpPr txBox="1"/>
            <p:nvPr/>
          </p:nvSpPr>
          <p:spPr>
            <a:xfrm>
              <a:off x="757787" y="0"/>
              <a:ext cx="358863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640" name="3"/>
            <p:cNvSpPr txBox="1"/>
            <p:nvPr/>
          </p:nvSpPr>
          <p:spPr>
            <a:xfrm>
              <a:off x="1474859" y="0"/>
              <a:ext cx="358863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645" name="Group"/>
          <p:cNvGrpSpPr/>
          <p:nvPr/>
        </p:nvGrpSpPr>
        <p:grpSpPr>
          <a:xfrm>
            <a:off x="1290953" y="7679179"/>
            <a:ext cx="1833723" cy="723901"/>
            <a:chOff x="0" y="0"/>
            <a:chExt cx="1833721" cy="723900"/>
          </a:xfrm>
        </p:grpSpPr>
        <p:sp>
          <p:nvSpPr>
            <p:cNvPr id="1642" name="0"/>
            <p:cNvSpPr txBox="1"/>
            <p:nvPr/>
          </p:nvSpPr>
          <p:spPr>
            <a:xfrm>
              <a:off x="-1" y="0"/>
              <a:ext cx="358863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1643" name="0"/>
            <p:cNvSpPr txBox="1"/>
            <p:nvPr/>
          </p:nvSpPr>
          <p:spPr>
            <a:xfrm>
              <a:off x="757787" y="0"/>
              <a:ext cx="358863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1644" name="0"/>
            <p:cNvSpPr txBox="1"/>
            <p:nvPr/>
          </p:nvSpPr>
          <p:spPr>
            <a:xfrm>
              <a:off x="1474859" y="0"/>
              <a:ext cx="358863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0</a:t>
              </a:r>
            </a:p>
          </p:txBody>
        </p:sp>
      </p:grpSp>
      <p:grpSp>
        <p:nvGrpSpPr>
          <p:cNvPr id="1649" name="Group"/>
          <p:cNvGrpSpPr/>
          <p:nvPr/>
        </p:nvGrpSpPr>
        <p:grpSpPr>
          <a:xfrm>
            <a:off x="1285982" y="7687387"/>
            <a:ext cx="1833723" cy="723901"/>
            <a:chOff x="0" y="0"/>
            <a:chExt cx="1833721" cy="723900"/>
          </a:xfrm>
        </p:grpSpPr>
        <p:sp>
          <p:nvSpPr>
            <p:cNvPr id="1646" name="1"/>
            <p:cNvSpPr txBox="1"/>
            <p:nvPr/>
          </p:nvSpPr>
          <p:spPr>
            <a:xfrm>
              <a:off x="-1" y="0"/>
              <a:ext cx="358863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647" name="0"/>
            <p:cNvSpPr txBox="1"/>
            <p:nvPr/>
          </p:nvSpPr>
          <p:spPr>
            <a:xfrm>
              <a:off x="757787" y="0"/>
              <a:ext cx="358863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1648" name="2"/>
            <p:cNvSpPr txBox="1"/>
            <p:nvPr/>
          </p:nvSpPr>
          <p:spPr>
            <a:xfrm>
              <a:off x="1474859" y="0"/>
              <a:ext cx="358863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1650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91446" y="7834790"/>
            <a:ext cx="1228001" cy="405069"/>
          </a:xfrm>
          <a:prstGeom prst="rect">
            <a:avLst/>
          </a:prstGeom>
        </p:spPr>
      </p:pic>
      <p:pic>
        <p:nvPicPr>
          <p:cNvPr id="1652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894980" y="7769670"/>
            <a:ext cx="1228001" cy="405069"/>
          </a:xfrm>
          <a:prstGeom prst="rect">
            <a:avLst/>
          </a:prstGeom>
        </p:spPr>
      </p:pic>
      <p:grpSp>
        <p:nvGrpSpPr>
          <p:cNvPr id="1657" name="Group"/>
          <p:cNvGrpSpPr/>
          <p:nvPr/>
        </p:nvGrpSpPr>
        <p:grpSpPr>
          <a:xfrm>
            <a:off x="1285982" y="7687387"/>
            <a:ext cx="1833723" cy="723901"/>
            <a:chOff x="0" y="0"/>
            <a:chExt cx="1833721" cy="723900"/>
          </a:xfrm>
        </p:grpSpPr>
        <p:sp>
          <p:nvSpPr>
            <p:cNvPr id="1654" name="0"/>
            <p:cNvSpPr txBox="1"/>
            <p:nvPr/>
          </p:nvSpPr>
          <p:spPr>
            <a:xfrm>
              <a:off x="-1" y="0"/>
              <a:ext cx="358863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1655" name="0"/>
            <p:cNvSpPr txBox="1"/>
            <p:nvPr/>
          </p:nvSpPr>
          <p:spPr>
            <a:xfrm>
              <a:off x="757787" y="0"/>
              <a:ext cx="358863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1656" name="0"/>
            <p:cNvSpPr txBox="1"/>
            <p:nvPr/>
          </p:nvSpPr>
          <p:spPr>
            <a:xfrm>
              <a:off x="1474859" y="0"/>
              <a:ext cx="358863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0</a:t>
              </a:r>
            </a:p>
          </p:txBody>
        </p:sp>
      </p:grpSp>
      <p:grpSp>
        <p:nvGrpSpPr>
          <p:cNvPr id="1670" name="Group"/>
          <p:cNvGrpSpPr/>
          <p:nvPr/>
        </p:nvGrpSpPr>
        <p:grpSpPr>
          <a:xfrm>
            <a:off x="3170593" y="5107485"/>
            <a:ext cx="2609589" cy="1439348"/>
            <a:chOff x="0" y="0"/>
            <a:chExt cx="2609588" cy="1439347"/>
          </a:xfrm>
        </p:grpSpPr>
        <p:grpSp>
          <p:nvGrpSpPr>
            <p:cNvPr id="1665" name="Group"/>
            <p:cNvGrpSpPr/>
            <p:nvPr/>
          </p:nvGrpSpPr>
          <p:grpSpPr>
            <a:xfrm>
              <a:off x="393656" y="627167"/>
              <a:ext cx="2215933" cy="812181"/>
              <a:chOff x="0" y="0"/>
              <a:chExt cx="2215931" cy="812179"/>
            </a:xfrm>
          </p:grpSpPr>
          <p:sp>
            <p:nvSpPr>
              <p:cNvPr id="1658" name="Rectangle"/>
              <p:cNvSpPr/>
              <p:nvPr/>
            </p:nvSpPr>
            <p:spPr>
              <a:xfrm>
                <a:off x="0" y="12079"/>
                <a:ext cx="765211" cy="800101"/>
              </a:xfrm>
              <a:prstGeom prst="rect">
                <a:avLst/>
              </a:prstGeom>
              <a:solidFill>
                <a:srgbClr val="8ABE5E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DIN Condensed Bold"/>
                    <a:ea typeface="DIN Condensed Bold"/>
                    <a:cs typeface="DIN Condensed Bold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1659" name="Group"/>
              <p:cNvSpPr/>
              <p:nvPr/>
            </p:nvSpPr>
            <p:spPr>
              <a:xfrm>
                <a:off x="739051" y="12078"/>
                <a:ext cx="765211" cy="800101"/>
              </a:xfrm>
              <a:prstGeom prst="rect">
                <a:avLst/>
              </a:prstGeom>
              <a:solidFill>
                <a:srgbClr val="FDCB56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DIN Condensed Bold"/>
                    <a:ea typeface="DIN Condensed Bold"/>
                    <a:cs typeface="DIN Condensed Bold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1660" name="Group"/>
              <p:cNvSpPr/>
              <p:nvPr/>
            </p:nvSpPr>
            <p:spPr>
              <a:xfrm>
                <a:off x="1450720" y="41059"/>
                <a:ext cx="765212" cy="742140"/>
              </a:xfrm>
              <a:prstGeom prst="rect">
                <a:avLst/>
              </a:prstGeom>
              <a:solidFill>
                <a:srgbClr val="EF4E47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DIN Condensed Bold"/>
                    <a:ea typeface="DIN Condensed Bold"/>
                    <a:cs typeface="DIN Condensed Bold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1661" name="Rectangle"/>
              <p:cNvSpPr/>
              <p:nvPr/>
            </p:nvSpPr>
            <p:spPr>
              <a:xfrm>
                <a:off x="14694" y="25400"/>
                <a:ext cx="2192468" cy="749300"/>
              </a:xfrm>
              <a:prstGeom prst="rect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DIN Condensed Bold"/>
                    <a:ea typeface="DIN Condensed Bold"/>
                    <a:cs typeface="DIN Condensed Bold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1662" name="Line"/>
              <p:cNvSpPr/>
              <p:nvPr/>
            </p:nvSpPr>
            <p:spPr>
              <a:xfrm flipV="1">
                <a:off x="751168" y="0"/>
                <a:ext cx="1" cy="80010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2800" cap="all">
                    <a:solidFill>
                      <a:srgbClr val="838787"/>
                    </a:solidFill>
                    <a:latin typeface="DIN Condensed Bold"/>
                    <a:ea typeface="DIN Condensed Bold"/>
                    <a:cs typeface="DIN Condensed Bold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1663" name="Line"/>
              <p:cNvSpPr/>
              <p:nvPr/>
            </p:nvSpPr>
            <p:spPr>
              <a:xfrm flipV="1">
                <a:off x="1473842" y="0"/>
                <a:ext cx="1" cy="80010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2800" cap="all">
                    <a:solidFill>
                      <a:srgbClr val="838787"/>
                    </a:solidFill>
                    <a:latin typeface="DIN Condensed Bold"/>
                    <a:ea typeface="DIN Condensed Bold"/>
                    <a:cs typeface="DIN Condensed Bold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1664" name="Line"/>
              <p:cNvSpPr/>
              <p:nvPr/>
            </p:nvSpPr>
            <p:spPr>
              <a:xfrm flipV="1">
                <a:off x="2196517" y="0"/>
                <a:ext cx="1" cy="80010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2800" cap="all">
                    <a:solidFill>
                      <a:srgbClr val="838787"/>
                    </a:solidFill>
                    <a:latin typeface="DIN Condensed Bold"/>
                    <a:ea typeface="DIN Condensed Bold"/>
                    <a:cs typeface="DIN Condensed Bold"/>
                    <a:sym typeface="DIN Condensed Bold"/>
                  </a:defRPr>
                </a:pPr>
                <a:endParaRPr/>
              </a:p>
            </p:txBody>
          </p:sp>
        </p:grpSp>
        <p:sp>
          <p:nvSpPr>
            <p:cNvPr id="1666" name="a"/>
            <p:cNvSpPr txBox="1"/>
            <p:nvPr/>
          </p:nvSpPr>
          <p:spPr>
            <a:xfrm>
              <a:off x="-1" y="663051"/>
              <a:ext cx="33099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1667" name="hS  hS  hS"/>
            <p:cNvSpPr txBox="1"/>
            <p:nvPr/>
          </p:nvSpPr>
          <p:spPr>
            <a:xfrm>
              <a:off x="623918" y="0"/>
              <a:ext cx="1858529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pPr>
              <a:r>
                <a:rPr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h</a:t>
              </a:r>
              <a:r>
                <a:rPr baseline="-5999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S</a:t>
              </a:r>
              <a:r>
                <a:t>  </a:t>
              </a:r>
              <a:r>
                <a:rPr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h</a:t>
              </a:r>
              <a:r>
                <a:rPr baseline="-5999"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S</a:t>
              </a:r>
              <a:r>
                <a:t>  </a:t>
              </a:r>
              <a:r>
                <a: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h</a:t>
              </a:r>
              <a:r>
                <a:rPr baseline="-5999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S</a:t>
              </a:r>
            </a:p>
          </p:txBody>
        </p:sp>
        <p:pic>
          <p:nvPicPr>
            <p:cNvPr id="1668" name="Image" descr="Image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94814" y="808824"/>
              <a:ext cx="448739" cy="448739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152400" dist="38100" dir="5400000" rotWithShape="0">
                <a:srgbClr val="000000">
                  <a:alpha val="37000"/>
                </a:srgbClr>
              </a:outerShdw>
            </a:effectLst>
          </p:spPr>
        </p:pic>
        <p:pic>
          <p:nvPicPr>
            <p:cNvPr id="1669" name="Image" descr="Image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033581" y="808824"/>
              <a:ext cx="448739" cy="448739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152400" dist="38100" dir="5400000" rotWithShape="0">
                <a:srgbClr val="000000">
                  <a:alpha val="37000"/>
                </a:srgbClr>
              </a:outerShdw>
            </a:effectLst>
          </p:spPr>
        </p:pic>
      </p:grpSp>
      <p:grpSp>
        <p:nvGrpSpPr>
          <p:cNvPr id="1682" name="Group"/>
          <p:cNvGrpSpPr/>
          <p:nvPr/>
        </p:nvGrpSpPr>
        <p:grpSpPr>
          <a:xfrm>
            <a:off x="6255274" y="5107485"/>
            <a:ext cx="2594184" cy="1439348"/>
            <a:chOff x="0" y="0"/>
            <a:chExt cx="2594182" cy="1439347"/>
          </a:xfrm>
        </p:grpSpPr>
        <p:grpSp>
          <p:nvGrpSpPr>
            <p:cNvPr id="1678" name="Group"/>
            <p:cNvGrpSpPr/>
            <p:nvPr/>
          </p:nvGrpSpPr>
          <p:grpSpPr>
            <a:xfrm>
              <a:off x="378250" y="627167"/>
              <a:ext cx="2215933" cy="812181"/>
              <a:chOff x="0" y="0"/>
              <a:chExt cx="2215931" cy="812179"/>
            </a:xfrm>
          </p:grpSpPr>
          <p:sp>
            <p:nvSpPr>
              <p:cNvPr id="1671" name="Rectangle"/>
              <p:cNvSpPr/>
              <p:nvPr/>
            </p:nvSpPr>
            <p:spPr>
              <a:xfrm>
                <a:off x="0" y="12079"/>
                <a:ext cx="765211" cy="800101"/>
              </a:xfrm>
              <a:prstGeom prst="rect">
                <a:avLst/>
              </a:prstGeom>
              <a:solidFill>
                <a:srgbClr val="8ABE5E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DIN Condensed Bold"/>
                    <a:ea typeface="DIN Condensed Bold"/>
                    <a:cs typeface="DIN Condensed Bold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1672" name="Group"/>
              <p:cNvSpPr/>
              <p:nvPr/>
            </p:nvSpPr>
            <p:spPr>
              <a:xfrm>
                <a:off x="739051" y="12078"/>
                <a:ext cx="765211" cy="800101"/>
              </a:xfrm>
              <a:prstGeom prst="rect">
                <a:avLst/>
              </a:prstGeom>
              <a:solidFill>
                <a:srgbClr val="FDCB56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DIN Condensed Bold"/>
                    <a:ea typeface="DIN Condensed Bold"/>
                    <a:cs typeface="DIN Condensed Bold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1673" name="Group"/>
              <p:cNvSpPr/>
              <p:nvPr/>
            </p:nvSpPr>
            <p:spPr>
              <a:xfrm>
                <a:off x="1450720" y="41059"/>
                <a:ext cx="765212" cy="742140"/>
              </a:xfrm>
              <a:prstGeom prst="rect">
                <a:avLst/>
              </a:prstGeom>
              <a:solidFill>
                <a:srgbClr val="EF4E47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DIN Condensed Bold"/>
                    <a:ea typeface="DIN Condensed Bold"/>
                    <a:cs typeface="DIN Condensed Bold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1674" name="Rectangle"/>
              <p:cNvSpPr/>
              <p:nvPr/>
            </p:nvSpPr>
            <p:spPr>
              <a:xfrm>
                <a:off x="14694" y="25400"/>
                <a:ext cx="2192468" cy="749300"/>
              </a:xfrm>
              <a:prstGeom prst="rect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DIN Condensed Bold"/>
                    <a:ea typeface="DIN Condensed Bold"/>
                    <a:cs typeface="DIN Condensed Bold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1675" name="Line"/>
              <p:cNvSpPr/>
              <p:nvPr/>
            </p:nvSpPr>
            <p:spPr>
              <a:xfrm flipV="1">
                <a:off x="751168" y="0"/>
                <a:ext cx="1" cy="80010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2800" cap="all">
                    <a:solidFill>
                      <a:srgbClr val="838787"/>
                    </a:solidFill>
                    <a:latin typeface="DIN Condensed Bold"/>
                    <a:ea typeface="DIN Condensed Bold"/>
                    <a:cs typeface="DIN Condensed Bold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1676" name="Line"/>
              <p:cNvSpPr/>
              <p:nvPr/>
            </p:nvSpPr>
            <p:spPr>
              <a:xfrm flipV="1">
                <a:off x="1473842" y="0"/>
                <a:ext cx="1" cy="80010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2800" cap="all">
                    <a:solidFill>
                      <a:srgbClr val="838787"/>
                    </a:solidFill>
                    <a:latin typeface="DIN Condensed Bold"/>
                    <a:ea typeface="DIN Condensed Bold"/>
                    <a:cs typeface="DIN Condensed Bold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1677" name="Line"/>
              <p:cNvSpPr/>
              <p:nvPr/>
            </p:nvSpPr>
            <p:spPr>
              <a:xfrm flipV="1">
                <a:off x="2196517" y="0"/>
                <a:ext cx="1" cy="80010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lnSpc>
                    <a:spcPct val="80000"/>
                  </a:lnSpc>
                  <a:defRPr sz="2800" cap="all">
                    <a:solidFill>
                      <a:srgbClr val="838787"/>
                    </a:solidFill>
                    <a:latin typeface="DIN Condensed Bold"/>
                    <a:ea typeface="DIN Condensed Bold"/>
                    <a:cs typeface="DIN Condensed Bold"/>
                    <a:sym typeface="DIN Condensed Bold"/>
                  </a:defRPr>
                </a:pPr>
                <a:endParaRPr/>
              </a:p>
            </p:txBody>
          </p:sp>
        </p:grpSp>
        <p:sp>
          <p:nvSpPr>
            <p:cNvPr id="1679" name="b"/>
            <p:cNvSpPr txBox="1"/>
            <p:nvPr/>
          </p:nvSpPr>
          <p:spPr>
            <a:xfrm>
              <a:off x="-1" y="671307"/>
              <a:ext cx="34219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1680" name="hD  hD  hD"/>
            <p:cNvSpPr txBox="1"/>
            <p:nvPr/>
          </p:nvSpPr>
          <p:spPr>
            <a:xfrm>
              <a:off x="585375" y="0"/>
              <a:ext cx="1904803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pPr>
              <a:r>
                <a:rPr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h</a:t>
              </a:r>
              <a:r>
                <a:rPr baseline="-5999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D </a:t>
              </a:r>
              <a:r>
                <a:t> </a:t>
              </a:r>
              <a:r>
                <a:rPr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h</a:t>
              </a:r>
              <a:r>
                <a:rPr baseline="-5999"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D</a:t>
              </a:r>
              <a:r>
                <a:t>  </a:t>
              </a:r>
              <a:r>
                <a: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h</a:t>
              </a:r>
              <a:r>
                <a:rPr baseline="-5999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  <a:latin typeface="Abadi MT Condensed Extra Bold"/>
                  <a:ea typeface="Abadi MT Condensed Extra Bold"/>
                  <a:cs typeface="Abadi MT Condensed Extra Bold"/>
                  <a:sym typeface="Abadi MT Condensed Extra Bold"/>
                </a:rPr>
                <a:t>D</a:t>
              </a:r>
            </a:p>
          </p:txBody>
        </p:sp>
        <p:pic>
          <p:nvPicPr>
            <p:cNvPr id="1681" name="Image" descr="Image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056948" y="808824"/>
              <a:ext cx="448739" cy="448739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blurRad="152400" dist="38100" dir="5400000" rotWithShape="0">
                <a:srgbClr val="000000">
                  <a:alpha val="37000"/>
                </a:srgbClr>
              </a:outerShdw>
            </a:effectLst>
          </p:spPr>
        </p:pic>
      </p:grpSp>
      <p:grpSp>
        <p:nvGrpSpPr>
          <p:cNvPr id="1710" name="Group"/>
          <p:cNvGrpSpPr/>
          <p:nvPr/>
        </p:nvGrpSpPr>
        <p:grpSpPr>
          <a:xfrm>
            <a:off x="3173136" y="5111107"/>
            <a:ext cx="5880149" cy="2292997"/>
            <a:chOff x="0" y="10261"/>
            <a:chExt cx="5880147" cy="2292996"/>
          </a:xfrm>
        </p:grpSpPr>
        <p:grpSp>
          <p:nvGrpSpPr>
            <p:cNvPr id="1695" name="Group"/>
            <p:cNvGrpSpPr/>
            <p:nvPr/>
          </p:nvGrpSpPr>
          <p:grpSpPr>
            <a:xfrm>
              <a:off x="-1" y="10261"/>
              <a:ext cx="2615190" cy="1439348"/>
              <a:chOff x="-5599" y="0"/>
              <a:chExt cx="2615188" cy="1439347"/>
            </a:xfrm>
          </p:grpSpPr>
          <p:grpSp>
            <p:nvGrpSpPr>
              <p:cNvPr id="1690" name="Group"/>
              <p:cNvGrpSpPr/>
              <p:nvPr/>
            </p:nvGrpSpPr>
            <p:grpSpPr>
              <a:xfrm>
                <a:off x="393656" y="627167"/>
                <a:ext cx="2215933" cy="812181"/>
                <a:chOff x="0" y="0"/>
                <a:chExt cx="2215931" cy="812179"/>
              </a:xfrm>
            </p:grpSpPr>
            <p:sp>
              <p:nvSpPr>
                <p:cNvPr id="1683" name="Rectangle"/>
                <p:cNvSpPr/>
                <p:nvPr/>
              </p:nvSpPr>
              <p:spPr>
                <a:xfrm>
                  <a:off x="0" y="12079"/>
                  <a:ext cx="765211" cy="800101"/>
                </a:xfrm>
                <a:prstGeom prst="rect">
                  <a:avLst/>
                </a:prstGeom>
                <a:solidFill>
                  <a:srgbClr val="8ABE5E">
                    <a:alpha val="5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2800" cap="all">
                      <a:solidFill>
                        <a:srgbClr val="FFFFFF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1684" name="Group"/>
                <p:cNvSpPr/>
                <p:nvPr/>
              </p:nvSpPr>
              <p:spPr>
                <a:xfrm>
                  <a:off x="739051" y="12078"/>
                  <a:ext cx="765211" cy="800101"/>
                </a:xfrm>
                <a:prstGeom prst="rect">
                  <a:avLst/>
                </a:prstGeom>
                <a:solidFill>
                  <a:srgbClr val="FDCB56">
                    <a:alpha val="5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2800" cap="all">
                      <a:solidFill>
                        <a:srgbClr val="FFFFFF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1685" name="Group"/>
                <p:cNvSpPr/>
                <p:nvPr/>
              </p:nvSpPr>
              <p:spPr>
                <a:xfrm>
                  <a:off x="1450720" y="41059"/>
                  <a:ext cx="765212" cy="742140"/>
                </a:xfrm>
                <a:prstGeom prst="rect">
                  <a:avLst/>
                </a:prstGeom>
                <a:solidFill>
                  <a:srgbClr val="EF4E47">
                    <a:alpha val="5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2800" cap="all">
                      <a:solidFill>
                        <a:srgbClr val="FFFFFF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1686" name="Rectangle"/>
                <p:cNvSpPr/>
                <p:nvPr/>
              </p:nvSpPr>
              <p:spPr>
                <a:xfrm>
                  <a:off x="14694" y="25400"/>
                  <a:ext cx="2192468" cy="749300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2800" cap="all">
                      <a:solidFill>
                        <a:srgbClr val="FFFFFF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1687" name="Line"/>
                <p:cNvSpPr/>
                <p:nvPr/>
              </p:nvSpPr>
              <p:spPr>
                <a:xfrm flipV="1">
                  <a:off x="751168" y="0"/>
                  <a:ext cx="1" cy="80010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2800" cap="all">
                      <a:solidFill>
                        <a:srgbClr val="838787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1688" name="Line"/>
                <p:cNvSpPr/>
                <p:nvPr/>
              </p:nvSpPr>
              <p:spPr>
                <a:xfrm flipV="1">
                  <a:off x="1473842" y="0"/>
                  <a:ext cx="1" cy="80010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2800" cap="all">
                      <a:solidFill>
                        <a:srgbClr val="838787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1689" name="Line"/>
                <p:cNvSpPr/>
                <p:nvPr/>
              </p:nvSpPr>
              <p:spPr>
                <a:xfrm flipV="1">
                  <a:off x="2196517" y="0"/>
                  <a:ext cx="1" cy="80010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2800" cap="all">
                      <a:solidFill>
                        <a:srgbClr val="838787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pPr>
                  <a:endParaRPr/>
                </a:p>
              </p:txBody>
            </p:sp>
          </p:grpSp>
          <p:sp>
            <p:nvSpPr>
              <p:cNvPr id="1691" name="b"/>
              <p:cNvSpPr txBox="1"/>
              <p:nvPr/>
            </p:nvSpPr>
            <p:spPr>
              <a:xfrm>
                <a:off x="-5600" y="663051"/>
                <a:ext cx="342194" cy="723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latin typeface="Abadi MT Condensed Light"/>
                    <a:ea typeface="Abadi MT Condensed Light"/>
                    <a:cs typeface="Abadi MT Condensed Light"/>
                    <a:sym typeface="Abadi MT Condensed Light"/>
                  </a:defRPr>
                </a:lvl1pPr>
              </a:lstStyle>
              <a:p>
                <a:r>
                  <a:t>b</a:t>
                </a:r>
              </a:p>
            </p:txBody>
          </p:sp>
          <p:sp>
            <p:nvSpPr>
              <p:cNvPr id="1692" name="hS  hS  hS"/>
              <p:cNvSpPr txBox="1"/>
              <p:nvPr/>
            </p:nvSpPr>
            <p:spPr>
              <a:xfrm>
                <a:off x="623918" y="0"/>
                <a:ext cx="1858529" cy="723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>
                    <a:latin typeface="Abadi MT Condensed Light"/>
                    <a:ea typeface="Abadi MT Condensed Light"/>
                    <a:cs typeface="Abadi MT Condensed Light"/>
                    <a:sym typeface="Abadi MT Condensed Light"/>
                  </a:defRPr>
                </a:pPr>
                <a:r>
                  <a:rPr>
                    <a:solidFill>
                      <a:schemeClr val="accent3">
                        <a:hueOff val="362282"/>
                        <a:satOff val="31803"/>
                        <a:lumOff val="-18242"/>
                      </a:schemeClr>
                    </a:solidFill>
                    <a:latin typeface="Abadi MT Condensed Extra Bold"/>
                    <a:ea typeface="Abadi MT Condensed Extra Bold"/>
                    <a:cs typeface="Abadi MT Condensed Extra Bold"/>
                    <a:sym typeface="Abadi MT Condensed Extra Bold"/>
                  </a:rPr>
                  <a:t>h</a:t>
                </a:r>
                <a:r>
                  <a:rPr baseline="-5999">
                    <a:solidFill>
                      <a:schemeClr val="accent3">
                        <a:hueOff val="362282"/>
                        <a:satOff val="31803"/>
                        <a:lumOff val="-18242"/>
                      </a:schemeClr>
                    </a:solidFill>
                    <a:latin typeface="Abadi MT Condensed Extra Bold"/>
                    <a:ea typeface="Abadi MT Condensed Extra Bold"/>
                    <a:cs typeface="Abadi MT Condensed Extra Bold"/>
                    <a:sym typeface="Abadi MT Condensed Extra Bold"/>
                  </a:rPr>
                  <a:t>S</a:t>
                </a:r>
                <a:r>
                  <a:t>  </a:t>
                </a:r>
                <a:r>
                  <a:rPr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Abadi MT Condensed Extra Bold"/>
                    <a:ea typeface="Abadi MT Condensed Extra Bold"/>
                    <a:cs typeface="Abadi MT Condensed Extra Bold"/>
                    <a:sym typeface="Abadi MT Condensed Extra Bold"/>
                  </a:rPr>
                  <a:t>h</a:t>
                </a:r>
                <a:r>
                  <a:rPr baseline="-5999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Abadi MT Condensed Extra Bold"/>
                    <a:ea typeface="Abadi MT Condensed Extra Bold"/>
                    <a:cs typeface="Abadi MT Condensed Extra Bold"/>
                    <a:sym typeface="Abadi MT Condensed Extra Bold"/>
                  </a:rPr>
                  <a:t>S</a:t>
                </a:r>
                <a:r>
                  <a:t>  </a:t>
                </a:r>
                <a:r>
                  <a:rPr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  <a:latin typeface="Abadi MT Condensed Extra Bold"/>
                    <a:ea typeface="Abadi MT Condensed Extra Bold"/>
                    <a:cs typeface="Abadi MT Condensed Extra Bold"/>
                    <a:sym typeface="Abadi MT Condensed Extra Bold"/>
                  </a:rPr>
                  <a:t>h</a:t>
                </a:r>
                <a:r>
                  <a:rPr baseline="-5999"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  <a:latin typeface="Abadi MT Condensed Extra Bold"/>
                    <a:ea typeface="Abadi MT Condensed Extra Bold"/>
                    <a:cs typeface="Abadi MT Condensed Extra Bold"/>
                    <a:sym typeface="Abadi MT Condensed Extra Bold"/>
                  </a:rPr>
                  <a:t>S</a:t>
                </a:r>
              </a:p>
            </p:txBody>
          </p:sp>
          <p:pic>
            <p:nvPicPr>
              <p:cNvPr id="1693" name="Image" descr="Image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77189" y="808824"/>
                <a:ext cx="448739" cy="448739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>
                <a:outerShdw blurRad="152400" dist="38100" dir="5400000" rotWithShape="0">
                  <a:srgbClr val="000000">
                    <a:alpha val="37000"/>
                  </a:srgbClr>
                </a:outerShdw>
              </a:effectLst>
            </p:spPr>
          </p:pic>
          <p:pic>
            <p:nvPicPr>
              <p:cNvPr id="1694" name="Image" descr="Image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033581" y="808824"/>
                <a:ext cx="448739" cy="448739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>
                <a:outerShdw blurRad="152400" dist="38100" dir="5400000" rotWithShape="0">
                  <a:srgbClr val="000000">
                    <a:alpha val="37000"/>
                  </a:srgbClr>
                </a:outerShdw>
              </a:effectLst>
            </p:spPr>
          </p:pic>
        </p:grpSp>
        <p:grpSp>
          <p:nvGrpSpPr>
            <p:cNvPr id="1709" name="Group"/>
            <p:cNvGrpSpPr/>
            <p:nvPr/>
          </p:nvGrpSpPr>
          <p:grpSpPr>
            <a:xfrm>
              <a:off x="3243467" y="361949"/>
              <a:ext cx="2636681" cy="1941309"/>
              <a:chOff x="151562" y="361949"/>
              <a:chExt cx="2636680" cy="1941307"/>
            </a:xfrm>
          </p:grpSpPr>
          <p:grpSp>
            <p:nvGrpSpPr>
              <p:cNvPr id="1703" name="Group"/>
              <p:cNvGrpSpPr/>
              <p:nvPr/>
            </p:nvGrpSpPr>
            <p:grpSpPr>
              <a:xfrm>
                <a:off x="358717" y="627167"/>
                <a:ext cx="2215932" cy="812181"/>
                <a:chOff x="0" y="0"/>
                <a:chExt cx="2215931" cy="812179"/>
              </a:xfrm>
            </p:grpSpPr>
            <p:sp>
              <p:nvSpPr>
                <p:cNvPr id="1696" name="Rectangle"/>
                <p:cNvSpPr/>
                <p:nvPr/>
              </p:nvSpPr>
              <p:spPr>
                <a:xfrm>
                  <a:off x="0" y="12079"/>
                  <a:ext cx="765211" cy="800101"/>
                </a:xfrm>
                <a:prstGeom prst="rect">
                  <a:avLst/>
                </a:prstGeom>
                <a:solidFill>
                  <a:srgbClr val="8ABE5E">
                    <a:alpha val="5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2800" cap="all">
                      <a:solidFill>
                        <a:srgbClr val="FFFFFF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1697" name="Group"/>
                <p:cNvSpPr/>
                <p:nvPr/>
              </p:nvSpPr>
              <p:spPr>
                <a:xfrm>
                  <a:off x="739051" y="12078"/>
                  <a:ext cx="765211" cy="800101"/>
                </a:xfrm>
                <a:prstGeom prst="rect">
                  <a:avLst/>
                </a:prstGeom>
                <a:solidFill>
                  <a:srgbClr val="FDCB56">
                    <a:alpha val="5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2800" cap="all">
                      <a:solidFill>
                        <a:srgbClr val="FFFFFF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1698" name="Group"/>
                <p:cNvSpPr/>
                <p:nvPr/>
              </p:nvSpPr>
              <p:spPr>
                <a:xfrm>
                  <a:off x="1450720" y="41059"/>
                  <a:ext cx="765212" cy="742140"/>
                </a:xfrm>
                <a:prstGeom prst="rect">
                  <a:avLst/>
                </a:prstGeom>
                <a:solidFill>
                  <a:srgbClr val="EF4E47">
                    <a:alpha val="5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2800" cap="all">
                      <a:solidFill>
                        <a:srgbClr val="FFFFFF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1699" name="Rectangle"/>
                <p:cNvSpPr/>
                <p:nvPr/>
              </p:nvSpPr>
              <p:spPr>
                <a:xfrm>
                  <a:off x="14694" y="25400"/>
                  <a:ext cx="2192468" cy="749300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2800" cap="all">
                      <a:solidFill>
                        <a:srgbClr val="FFFFFF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1700" name="Line"/>
                <p:cNvSpPr/>
                <p:nvPr/>
              </p:nvSpPr>
              <p:spPr>
                <a:xfrm flipV="1">
                  <a:off x="751168" y="0"/>
                  <a:ext cx="1" cy="80010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2800" cap="all">
                      <a:solidFill>
                        <a:srgbClr val="838787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1701" name="Line"/>
                <p:cNvSpPr/>
                <p:nvPr/>
              </p:nvSpPr>
              <p:spPr>
                <a:xfrm flipV="1">
                  <a:off x="1473842" y="0"/>
                  <a:ext cx="1" cy="80010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2800" cap="all">
                      <a:solidFill>
                        <a:srgbClr val="838787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1702" name="Line"/>
                <p:cNvSpPr/>
                <p:nvPr/>
              </p:nvSpPr>
              <p:spPr>
                <a:xfrm flipV="1">
                  <a:off x="2196517" y="0"/>
                  <a:ext cx="1" cy="80010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2800" cap="all">
                      <a:solidFill>
                        <a:srgbClr val="838787"/>
                      </a:solidFill>
                      <a:latin typeface="DIN Condensed Bold"/>
                      <a:ea typeface="DIN Condensed Bold"/>
                      <a:cs typeface="DIN Condensed Bold"/>
                      <a:sym typeface="DIN Condensed Bold"/>
                    </a:defRPr>
                  </a:pPr>
                  <a:endParaRPr/>
                </a:p>
              </p:txBody>
            </p:sp>
          </p:grpSp>
          <p:sp>
            <p:nvSpPr>
              <p:cNvPr id="1704" name="c"/>
              <p:cNvSpPr/>
              <p:nvPr/>
            </p:nvSpPr>
            <p:spPr>
              <a:xfrm>
                <a:off x="151562" y="1033257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latin typeface="Abadi MT Condensed Light"/>
                    <a:ea typeface="Abadi MT Condensed Light"/>
                    <a:cs typeface="Abadi MT Condensed Light"/>
                    <a:sym typeface="Abadi MT Condensed Light"/>
                  </a:defRPr>
                </a:lvl1pPr>
              </a:lstStyle>
              <a:p>
                <a:r>
                  <a:t>c</a:t>
                </a:r>
              </a:p>
            </p:txBody>
          </p:sp>
          <p:sp>
            <p:nvSpPr>
              <p:cNvPr id="1705" name="hD  hD  hD"/>
              <p:cNvSpPr/>
              <p:nvPr/>
            </p:nvSpPr>
            <p:spPr>
              <a:xfrm>
                <a:off x="1518242" y="361949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>
                    <a:latin typeface="Abadi MT Condensed Light"/>
                    <a:ea typeface="Abadi MT Condensed Light"/>
                    <a:cs typeface="Abadi MT Condensed Light"/>
                    <a:sym typeface="Abadi MT Condensed Light"/>
                  </a:defRPr>
                </a:pPr>
                <a:r>
                  <a:rPr>
                    <a:solidFill>
                      <a:schemeClr val="accent3">
                        <a:hueOff val="362282"/>
                        <a:satOff val="31803"/>
                        <a:lumOff val="-18242"/>
                      </a:schemeClr>
                    </a:solidFill>
                    <a:latin typeface="Abadi MT Condensed Extra Bold"/>
                    <a:ea typeface="Abadi MT Condensed Extra Bold"/>
                    <a:cs typeface="Abadi MT Condensed Extra Bold"/>
                    <a:sym typeface="Abadi MT Condensed Extra Bold"/>
                  </a:rPr>
                  <a:t>h</a:t>
                </a:r>
                <a:r>
                  <a:rPr baseline="-5999">
                    <a:solidFill>
                      <a:schemeClr val="accent3">
                        <a:hueOff val="362282"/>
                        <a:satOff val="31803"/>
                        <a:lumOff val="-18242"/>
                      </a:schemeClr>
                    </a:solidFill>
                    <a:latin typeface="Abadi MT Condensed Extra Bold"/>
                    <a:ea typeface="Abadi MT Condensed Extra Bold"/>
                    <a:cs typeface="Abadi MT Condensed Extra Bold"/>
                    <a:sym typeface="Abadi MT Condensed Extra Bold"/>
                  </a:rPr>
                  <a:t>D </a:t>
                </a:r>
                <a:r>
                  <a:t> </a:t>
                </a:r>
                <a:r>
                  <a:rPr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Abadi MT Condensed Extra Bold"/>
                    <a:ea typeface="Abadi MT Condensed Extra Bold"/>
                    <a:cs typeface="Abadi MT Condensed Extra Bold"/>
                    <a:sym typeface="Abadi MT Condensed Extra Bold"/>
                  </a:rPr>
                  <a:t>h</a:t>
                </a:r>
                <a:r>
                  <a:rPr baseline="-5999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Abadi MT Condensed Extra Bold"/>
                    <a:ea typeface="Abadi MT Condensed Extra Bold"/>
                    <a:cs typeface="Abadi MT Condensed Extra Bold"/>
                    <a:sym typeface="Abadi MT Condensed Extra Bold"/>
                  </a:rPr>
                  <a:t>D</a:t>
                </a:r>
                <a:r>
                  <a:t>  </a:t>
                </a:r>
                <a:r>
                  <a:rPr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  <a:latin typeface="Abadi MT Condensed Extra Bold"/>
                    <a:ea typeface="Abadi MT Condensed Extra Bold"/>
                    <a:cs typeface="Abadi MT Condensed Extra Bold"/>
                    <a:sym typeface="Abadi MT Condensed Extra Bold"/>
                  </a:rPr>
                  <a:t>h</a:t>
                </a:r>
                <a:r>
                  <a:rPr baseline="-5999"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  <a:latin typeface="Abadi MT Condensed Extra Bold"/>
                    <a:ea typeface="Abadi MT Condensed Extra Bold"/>
                    <a:cs typeface="Abadi MT Condensed Extra Bold"/>
                    <a:sym typeface="Abadi MT Condensed Extra Bold"/>
                  </a:rPr>
                  <a:t>D</a:t>
                </a:r>
              </a:p>
            </p:txBody>
          </p:sp>
          <p:pic>
            <p:nvPicPr>
              <p:cNvPr id="1706" name="Image" descr="Image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037415" y="808824"/>
                <a:ext cx="448738" cy="448739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>
                <a:outerShdw blurRad="152400" dist="38100" dir="5400000" rotWithShape="0">
                  <a:srgbClr val="000000">
                    <a:alpha val="37000"/>
                  </a:srgbClr>
                </a:outerShdw>
              </a:effectLst>
            </p:spPr>
          </p:pic>
          <p:pic>
            <p:nvPicPr>
              <p:cNvPr id="1707" name="Image" descr="Image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293810" y="808824"/>
                <a:ext cx="448738" cy="448739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>
                <a:outerShdw blurRad="152400" dist="38100" dir="5400000" rotWithShape="0">
                  <a:srgbClr val="000000">
                    <a:alpha val="37000"/>
                  </a:srgbClr>
                </a:outerShdw>
              </a:effectLst>
            </p:spPr>
          </p:pic>
          <p:pic>
            <p:nvPicPr>
              <p:cNvPr id="1708" name="Image" descr="Image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50205" y="808824"/>
                <a:ext cx="448738" cy="448739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>
                <a:outerShdw blurRad="152400" dist="38100" dir="5400000" rotWithShape="0">
                  <a:srgbClr val="000000">
                    <a:alpha val="37000"/>
                  </a:srgbClr>
                </a:outerShdw>
              </a:effectLst>
            </p:spPr>
          </p:pic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9" presetClass="entr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xit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xit" presetSubtype="0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" presetClass="entr" presetSubtype="0" fill="hold" grpId="25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fill="hold" grpId="2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9" presetClass="entr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" presetClass="entr" presetSubtype="0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" presetClass="exit" presetSubtype="0" fill="hold" grpId="29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1" presetClass="entr" presetSubtype="0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1" presetClass="exit" presetSubtype="0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1" presetClass="exit" presetSubtype="0" fill="hold" grpId="3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3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1" grpId="16" animBg="1" advAuto="0"/>
      <p:bldP spid="1551" grpId="22" animBg="1" advAuto="0"/>
      <p:bldP spid="1553" grpId="17" animBg="1" advAuto="0"/>
      <p:bldP spid="1553" grpId="21" animBg="1" advAuto="0"/>
      <p:bldP spid="1561" grpId="3" animBg="1" advAuto="0"/>
      <p:bldP spid="1568" grpId="8" animBg="1" advAuto="0"/>
      <p:bldP spid="1576" grpId="33" animBg="1" advAuto="0"/>
      <p:bldP spid="1582" grpId="1" animBg="1" advAuto="0"/>
      <p:bldP spid="1585" grpId="14" animBg="1" advAuto="0"/>
      <p:bldP spid="1609" grpId="23" animBg="1" advAuto="0"/>
      <p:bldP spid="1613" grpId="2" animBg="1" advAuto="0"/>
      <p:bldP spid="1613" grpId="6" animBg="1" advAuto="0"/>
      <p:bldP spid="1616" grpId="18" animBg="1" advAuto="0"/>
      <p:bldP spid="1619" grpId="28" animBg="1" advAuto="0"/>
      <p:bldP spid="1630" grpId="7" animBg="1" advAuto="0"/>
      <p:bldP spid="1630" grpId="12" animBg="1" advAuto="0"/>
      <p:bldP spid="1641" grpId="13" animBg="1" advAuto="0"/>
      <p:bldP spid="1641" grpId="19" animBg="1" advAuto="0"/>
      <p:bldP spid="1645" grpId="20" animBg="1" advAuto="0"/>
      <p:bldP spid="1645" grpId="24" animBg="1" advAuto="0"/>
      <p:bldP spid="1649" grpId="25" animBg="1" advAuto="0"/>
      <p:bldP spid="1649" grpId="29" animBg="1" advAuto="0"/>
      <p:bldP spid="1650" grpId="26" animBg="1" advAuto="0"/>
      <p:bldP spid="1650" grpId="32" animBg="1" advAuto="0"/>
      <p:bldP spid="1652" grpId="27" animBg="1" advAuto="0"/>
      <p:bldP spid="1652" grpId="31" animBg="1" advAuto="0"/>
      <p:bldP spid="1657" grpId="30" animBg="1" advAuto="0"/>
      <p:bldP spid="1670" grpId="4" animBg="1" advAuto="0"/>
      <p:bldP spid="1670" grpId="9" animBg="1" advAuto="0"/>
      <p:bldP spid="1682" grpId="5" animBg="1" advAuto="0"/>
      <p:bldP spid="1682" grpId="10" animBg="1" advAuto="0"/>
      <p:bldP spid="1710" grpId="11" animBg="1" advAuto="0"/>
      <p:bldP spid="1710" grpId="1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EXPERIMEN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EXPERIMENTS</a:t>
            </a:r>
          </a:p>
        </p:txBody>
      </p:sp>
      <p:pic>
        <p:nvPicPr>
          <p:cNvPr id="1713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32" y="6432550"/>
            <a:ext cx="698501" cy="698500"/>
          </a:xfrm>
          <a:prstGeom prst="rect">
            <a:avLst/>
          </a:prstGeom>
          <a:ln w="25400">
            <a:miter lim="400000"/>
          </a:ln>
          <a:effectLst>
            <a:outerShdw blurRad="152400" dist="38100" dir="5400000" rotWithShape="0">
              <a:srgbClr val="000000">
                <a:alpha val="37000"/>
              </a:srgbClr>
            </a:outerShdw>
          </a:effectLst>
        </p:spPr>
      </p:pic>
      <p:pic>
        <p:nvPicPr>
          <p:cNvPr id="1714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32" y="4592466"/>
            <a:ext cx="698501" cy="698501"/>
          </a:xfrm>
          <a:prstGeom prst="rect">
            <a:avLst/>
          </a:prstGeom>
          <a:ln w="25400">
            <a:miter lim="400000"/>
          </a:ln>
          <a:effectLst>
            <a:outerShdw blurRad="152400" dist="38100" dir="5400000" rotWithShape="0">
              <a:srgbClr val="000000">
                <a:alpha val="37000"/>
              </a:srgbClr>
            </a:outerShdw>
          </a:effectLst>
        </p:spPr>
      </p:pic>
      <p:pic>
        <p:nvPicPr>
          <p:cNvPr id="1715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32" y="2530133"/>
            <a:ext cx="698501" cy="698501"/>
          </a:xfrm>
          <a:prstGeom prst="rect">
            <a:avLst/>
          </a:prstGeom>
          <a:ln w="25400">
            <a:miter lim="400000"/>
          </a:ln>
          <a:effectLst>
            <a:outerShdw blurRad="152400" dist="38100" dir="5400000" rotWithShape="0">
              <a:srgbClr val="000000">
                <a:alpha val="37000"/>
              </a:srgbClr>
            </a:outerShdw>
          </a:effectLst>
        </p:spPr>
      </p:pic>
      <p:pic>
        <p:nvPicPr>
          <p:cNvPr id="1716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32" y="532716"/>
            <a:ext cx="698501" cy="698501"/>
          </a:xfrm>
          <a:prstGeom prst="rect">
            <a:avLst/>
          </a:prstGeom>
          <a:ln w="25400">
            <a:miter lim="400000"/>
          </a:ln>
          <a:effectLst>
            <a:outerShdw blurRad="152400" dist="38100" dir="5400000" rotWithShape="0">
              <a:srgbClr val="000000">
                <a:alpha val="37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The labeled DARPA 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labeled DARPA  dataset</a:t>
            </a:r>
          </a:p>
        </p:txBody>
      </p:sp>
      <p:sp>
        <p:nvSpPr>
          <p:cNvPr id="17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720" name="EXPERIMENTS"/>
          <p:cNvSpPr txBox="1">
            <a:spLocks noGrp="1"/>
          </p:cNvSpPr>
          <p:nvPr>
            <p:ph type="body" idx="21"/>
          </p:nvPr>
        </p:nvSpPr>
        <p:spPr>
          <a:xfrm>
            <a:off x="10943277" y="57150"/>
            <a:ext cx="1712063" cy="520701"/>
          </a:xfrm>
          <a:prstGeom prst="rect">
            <a:avLst/>
          </a:prstGeom>
        </p:spPr>
        <p:txBody>
          <a:bodyPr/>
          <a:lstStyle/>
          <a:p>
            <a:r>
              <a:t>EXPERIMENTS</a:t>
            </a:r>
          </a:p>
        </p:txBody>
      </p:sp>
      <p:grpSp>
        <p:nvGrpSpPr>
          <p:cNvPr id="1740" name="Group"/>
          <p:cNvGrpSpPr/>
          <p:nvPr/>
        </p:nvGrpSpPr>
        <p:grpSpPr>
          <a:xfrm>
            <a:off x="817556" y="2854224"/>
            <a:ext cx="5387105" cy="3780978"/>
            <a:chOff x="0" y="0"/>
            <a:chExt cx="5387104" cy="3780976"/>
          </a:xfrm>
        </p:grpSpPr>
        <p:sp>
          <p:nvSpPr>
            <p:cNvPr id="1744" name="Connection Line"/>
            <p:cNvSpPr/>
            <p:nvPr/>
          </p:nvSpPr>
          <p:spPr>
            <a:xfrm>
              <a:off x="3047499" y="1061002"/>
              <a:ext cx="439213" cy="52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45" name="Connection Line"/>
            <p:cNvSpPr/>
            <p:nvPr/>
          </p:nvSpPr>
          <p:spPr>
            <a:xfrm>
              <a:off x="90413" y="1321126"/>
              <a:ext cx="233601" cy="1476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5" h="21600" extrusionOk="0">
                  <a:moveTo>
                    <a:pt x="15069" y="21600"/>
                  </a:moveTo>
                  <a:cubicBezTo>
                    <a:pt x="-5395" y="14297"/>
                    <a:pt x="-5016" y="7097"/>
                    <a:pt x="16205" y="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46" name="Connection Line"/>
            <p:cNvSpPr/>
            <p:nvPr/>
          </p:nvSpPr>
          <p:spPr>
            <a:xfrm>
              <a:off x="1917273" y="1486160"/>
              <a:ext cx="615226" cy="486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626" y="9578"/>
                    <a:pt x="10826" y="16778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47" name="Connection Line"/>
            <p:cNvSpPr/>
            <p:nvPr/>
          </p:nvSpPr>
          <p:spPr>
            <a:xfrm>
              <a:off x="1458959" y="1730469"/>
              <a:ext cx="536273" cy="1496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2" h="21600" extrusionOk="0">
                  <a:moveTo>
                    <a:pt x="244" y="0"/>
                  </a:moveTo>
                  <a:cubicBezTo>
                    <a:pt x="-1398" y="9319"/>
                    <a:pt x="5255" y="16519"/>
                    <a:pt x="20202" y="21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48" name="Connection Line"/>
            <p:cNvSpPr/>
            <p:nvPr/>
          </p:nvSpPr>
          <p:spPr>
            <a:xfrm>
              <a:off x="3502081" y="1543670"/>
              <a:ext cx="926217" cy="473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521" y="18171"/>
                    <a:pt x="16721" y="1097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49" name="Connection Line"/>
            <p:cNvSpPr/>
            <p:nvPr/>
          </p:nvSpPr>
          <p:spPr>
            <a:xfrm>
              <a:off x="3226262" y="1952902"/>
              <a:ext cx="1268441" cy="1366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744" y="14618"/>
                    <a:pt x="16944" y="7418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50" name="Connection Line"/>
            <p:cNvSpPr/>
            <p:nvPr/>
          </p:nvSpPr>
          <p:spPr>
            <a:xfrm>
              <a:off x="4411740" y="1998538"/>
              <a:ext cx="385563" cy="883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51" name="Connection Line"/>
            <p:cNvSpPr/>
            <p:nvPr/>
          </p:nvSpPr>
          <p:spPr>
            <a:xfrm>
              <a:off x="560119" y="1372178"/>
              <a:ext cx="167740" cy="1404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35" h="21600" extrusionOk="0">
                  <a:moveTo>
                    <a:pt x="8077" y="0"/>
                  </a:moveTo>
                  <a:cubicBezTo>
                    <a:pt x="21600" y="5813"/>
                    <a:pt x="18908" y="13013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52" name="Connection Line"/>
            <p:cNvSpPr/>
            <p:nvPr/>
          </p:nvSpPr>
          <p:spPr>
            <a:xfrm>
              <a:off x="1985528" y="1154252"/>
              <a:ext cx="808909" cy="473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936" extrusionOk="0">
                  <a:moveTo>
                    <a:pt x="21600" y="18936"/>
                  </a:moveTo>
                  <a:cubicBezTo>
                    <a:pt x="18524" y="3285"/>
                    <a:pt x="11324" y="-2664"/>
                    <a:pt x="0" y="1089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53" name="Connection Line"/>
            <p:cNvSpPr/>
            <p:nvPr/>
          </p:nvSpPr>
          <p:spPr>
            <a:xfrm>
              <a:off x="1397053" y="449278"/>
              <a:ext cx="1502239" cy="418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253" extrusionOk="0">
                  <a:moveTo>
                    <a:pt x="21600" y="4417"/>
                  </a:moveTo>
                  <a:cubicBezTo>
                    <a:pt x="13079" y="-4347"/>
                    <a:pt x="5879" y="-68"/>
                    <a:pt x="0" y="17253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54" name="Connection Line"/>
            <p:cNvSpPr/>
            <p:nvPr/>
          </p:nvSpPr>
          <p:spPr>
            <a:xfrm>
              <a:off x="4139980" y="583880"/>
              <a:ext cx="496553" cy="470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2" h="19882" extrusionOk="0">
                  <a:moveTo>
                    <a:pt x="0" y="385"/>
                  </a:moveTo>
                  <a:cubicBezTo>
                    <a:pt x="14875" y="-1718"/>
                    <a:pt x="21600" y="4781"/>
                    <a:pt x="20175" y="19882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pic>
          <p:nvPicPr>
            <p:cNvPr id="1732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23887"/>
              <a:ext cx="829558" cy="829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3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879990"/>
              <a:ext cx="829558" cy="829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4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07844" y="0"/>
              <a:ext cx="829559" cy="8295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5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7546" y="1111749"/>
              <a:ext cx="829559" cy="829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6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31743" y="2951418"/>
              <a:ext cx="829559" cy="829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7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8992" y="2879990"/>
              <a:ext cx="829559" cy="829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8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2763" y="897330"/>
              <a:ext cx="829559" cy="829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9" name="Image" descr="Imag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87858" y="1651939"/>
              <a:ext cx="829559" cy="829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41" name="4.5M edges in 87.7K time ticks…"/>
          <p:cNvSpPr txBox="1"/>
          <p:nvPr/>
        </p:nvSpPr>
        <p:spPr>
          <a:xfrm>
            <a:off x="7111642" y="2709746"/>
            <a:ext cx="5252367" cy="1810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>
                <a:solidFill>
                  <a:schemeClr val="accent2">
                    <a:hueOff val="167855"/>
                    <a:satOff val="17755"/>
                    <a:lumOff val="-16671"/>
                  </a:schemeClr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t>4.5M edges in 87.7K time ticks</a:t>
            </a:r>
          </a:p>
          <a:p>
            <a:pPr algn="l">
              <a:defRPr sz="2800">
                <a:solidFill>
                  <a:schemeClr val="accent2">
                    <a:hueOff val="167855"/>
                    <a:satOff val="17755"/>
                    <a:lumOff val="-16671"/>
                  </a:schemeClr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t>9.5K sources, 24K destinations</a:t>
            </a:r>
          </a:p>
          <a:p>
            <a:pPr algn="l">
              <a:defRPr sz="2800">
                <a:solidFill>
                  <a:schemeClr val="accent2">
                    <a:hueOff val="167855"/>
                    <a:satOff val="17755"/>
                    <a:lumOff val="-16671"/>
                  </a:schemeClr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t>Edges labeled as attack/not</a:t>
            </a:r>
          </a:p>
        </p:txBody>
      </p:sp>
      <p:sp>
        <p:nvSpPr>
          <p:cNvPr id="1742" name="Stream of 1.5K hourly graphs…"/>
          <p:cNvSpPr txBox="1"/>
          <p:nvPr/>
        </p:nvSpPr>
        <p:spPr>
          <a:xfrm>
            <a:off x="7044273" y="5773853"/>
            <a:ext cx="5387105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400">
                <a:latin typeface="Avenir Next Condensed Demi Bold"/>
                <a:ea typeface="Avenir Next Condensed Demi Bold"/>
                <a:cs typeface="Avenir Next Condensed Demi Bold"/>
                <a:sym typeface="Avenir Next Condensed Demi Bold"/>
              </a:defRPr>
            </a:pPr>
            <a:r>
              <a:t>Stream of 1.5K hourly graphs</a:t>
            </a:r>
          </a:p>
          <a:p>
            <a:pPr>
              <a:defRPr sz="3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venir Next Condensed Demi Bold"/>
                <a:ea typeface="Avenir Next Condensed Demi Bold"/>
                <a:cs typeface="Avenir Next Condensed Demi Bold"/>
                <a:sym typeface="Avenir Next Condensed Demi Bold"/>
              </a:defRPr>
            </a:pPr>
            <a:r>
              <a:t>(24% anomalous)</a:t>
            </a:r>
          </a:p>
        </p:txBody>
      </p:sp>
      <p:cxnSp>
        <p:nvCxnSpPr>
          <p:cNvPr id="1743" name="Connection Line"/>
          <p:cNvCxnSpPr>
            <a:stCxn id="1741" idx="0"/>
            <a:endCxn id="1742" idx="0"/>
          </p:cNvCxnSpPr>
          <p:nvPr/>
        </p:nvCxnSpPr>
        <p:spPr>
          <a:xfrm>
            <a:off x="9737825" y="3615129"/>
            <a:ext cx="1" cy="279372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Clock animation.mp4" descr="Clock animation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7014" y="7071926"/>
            <a:ext cx="3463279" cy="1948095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Graphs are being created everyw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6402"/>
            </a:lvl1pPr>
          </a:lstStyle>
          <a:p>
            <a:r>
              <a:t>Graphs are being created everywhere</a:t>
            </a:r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92128" y="9244886"/>
            <a:ext cx="266701" cy="520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48" name="INTRODUCTION"/>
          <p:cNvSpPr txBox="1">
            <a:spLocks noGrp="1"/>
          </p:cNvSpPr>
          <p:nvPr>
            <p:ph type="body" idx="21"/>
          </p:nvPr>
        </p:nvSpPr>
        <p:spPr>
          <a:xfrm>
            <a:off x="10778990" y="57150"/>
            <a:ext cx="1876350" cy="520701"/>
          </a:xfrm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grpSp>
        <p:nvGrpSpPr>
          <p:cNvPr id="151" name="Group"/>
          <p:cNvGrpSpPr/>
          <p:nvPr/>
        </p:nvGrpSpPr>
        <p:grpSpPr>
          <a:xfrm>
            <a:off x="3642321" y="4472063"/>
            <a:ext cx="1169693" cy="1911688"/>
            <a:chOff x="0" y="0"/>
            <a:chExt cx="1169691" cy="1911687"/>
          </a:xfrm>
        </p:grpSpPr>
        <p:pic>
          <p:nvPicPr>
            <p:cNvPr id="149" name="Image" descr="Image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69692" cy="116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" name="You"/>
            <p:cNvSpPr txBox="1"/>
            <p:nvPr/>
          </p:nvSpPr>
          <p:spPr>
            <a:xfrm>
              <a:off x="177652" y="1067644"/>
              <a:ext cx="814388" cy="8440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You</a:t>
              </a:r>
            </a:p>
          </p:txBody>
        </p:sp>
      </p:grpSp>
      <p:grpSp>
        <p:nvGrpSpPr>
          <p:cNvPr id="154" name="Group"/>
          <p:cNvGrpSpPr/>
          <p:nvPr/>
        </p:nvGrpSpPr>
        <p:grpSpPr>
          <a:xfrm>
            <a:off x="8265060" y="4475892"/>
            <a:ext cx="1169693" cy="1911688"/>
            <a:chOff x="0" y="0"/>
            <a:chExt cx="1169691" cy="1911687"/>
          </a:xfrm>
        </p:grpSpPr>
        <p:pic>
          <p:nvPicPr>
            <p:cNvPr id="152" name="Image" descr="Image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69692" cy="116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3" name="Alice"/>
            <p:cNvSpPr txBox="1"/>
            <p:nvPr/>
          </p:nvSpPr>
          <p:spPr>
            <a:xfrm>
              <a:off x="37063" y="1067644"/>
              <a:ext cx="1095567" cy="8440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Alice</a:t>
              </a:r>
            </a:p>
          </p:txBody>
        </p:sp>
      </p:grpSp>
      <p:sp>
        <p:nvSpPr>
          <p:cNvPr id="183" name="Connection Line"/>
          <p:cNvSpPr/>
          <p:nvPr/>
        </p:nvSpPr>
        <p:spPr>
          <a:xfrm>
            <a:off x="4768243" y="4805540"/>
            <a:ext cx="3585231" cy="312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9" extrusionOk="0">
                <a:moveTo>
                  <a:pt x="0" y="14755"/>
                </a:moveTo>
                <a:cubicBezTo>
                  <a:pt x="7400" y="-5391"/>
                  <a:pt x="14600" y="-4906"/>
                  <a:pt x="21600" y="16209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/>
          </a:p>
        </p:txBody>
      </p:sp>
      <p:sp>
        <p:nvSpPr>
          <p:cNvPr id="156" name="6 Jun 2018, 1.34am"/>
          <p:cNvSpPr txBox="1"/>
          <p:nvPr/>
        </p:nvSpPr>
        <p:spPr>
          <a:xfrm>
            <a:off x="5042921" y="4140021"/>
            <a:ext cx="2991232" cy="592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>
                    <a:hueOff val="167855"/>
                    <a:satOff val="17755"/>
                    <a:lumOff val="-16671"/>
                  </a:schemeClr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lvl1pPr>
          </a:lstStyle>
          <a:p>
            <a:r>
              <a:t>6 Jun 2018, 1.34am</a:t>
            </a:r>
          </a:p>
        </p:txBody>
      </p:sp>
      <p:grpSp>
        <p:nvGrpSpPr>
          <p:cNvPr id="182" name="Group"/>
          <p:cNvGrpSpPr/>
          <p:nvPr/>
        </p:nvGrpSpPr>
        <p:grpSpPr>
          <a:xfrm>
            <a:off x="724669" y="2241061"/>
            <a:ext cx="11228654" cy="6313135"/>
            <a:chOff x="0" y="0"/>
            <a:chExt cx="11228653" cy="6313133"/>
          </a:xfrm>
        </p:grpSpPr>
        <p:pic>
          <p:nvPicPr>
            <p:cNvPr id="157" name="Image" descr="Image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24034" y="4318472"/>
              <a:ext cx="1169693" cy="11696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Image" descr="Image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8961" y="1468841"/>
              <a:ext cx="1169693" cy="11696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9" name="Image" descr="Image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30397" y="5143441"/>
              <a:ext cx="1169693" cy="11696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0" name="Image" descr="Image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27035" y="354518"/>
              <a:ext cx="1169693" cy="11696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" name="Image" descr="Image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1387" y="5143441"/>
              <a:ext cx="1169693" cy="11696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2" name="Image" descr="Image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19827" y="42111"/>
              <a:ext cx="1169693" cy="116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3" name="Image" descr="Image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3059799"/>
              <a:ext cx="1169692" cy="11696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Connection Line"/>
            <p:cNvSpPr/>
            <p:nvPr/>
          </p:nvSpPr>
          <p:spPr>
            <a:xfrm>
              <a:off x="626925" y="1029723"/>
              <a:ext cx="1293096" cy="1819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962" y="11481"/>
                    <a:pt x="9162" y="4281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5" name="Connection Line"/>
            <p:cNvSpPr/>
            <p:nvPr/>
          </p:nvSpPr>
          <p:spPr>
            <a:xfrm>
              <a:off x="4262952" y="5583059"/>
              <a:ext cx="2093587" cy="181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203" extrusionOk="0">
                  <a:moveTo>
                    <a:pt x="0" y="0"/>
                  </a:moveTo>
                  <a:cubicBezTo>
                    <a:pt x="5819" y="17400"/>
                    <a:pt x="13019" y="21600"/>
                    <a:pt x="21600" y="12601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6" name="Connection Line"/>
            <p:cNvSpPr/>
            <p:nvPr/>
          </p:nvSpPr>
          <p:spPr>
            <a:xfrm>
              <a:off x="3963736" y="3365366"/>
              <a:ext cx="2560410" cy="1671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8878" y="5026"/>
                    <a:pt x="16078" y="12226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67" name="………"/>
            <p:cNvSpPr txBox="1"/>
            <p:nvPr/>
          </p:nvSpPr>
          <p:spPr>
            <a:xfrm rot="300000">
              <a:off x="4805938" y="5122693"/>
              <a:ext cx="858394" cy="592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………</a:t>
              </a:r>
            </a:p>
          </p:txBody>
        </p:sp>
        <p:sp>
          <p:nvSpPr>
            <p:cNvPr id="187" name="Connection Line"/>
            <p:cNvSpPr/>
            <p:nvPr/>
          </p:nvSpPr>
          <p:spPr>
            <a:xfrm>
              <a:off x="8616338" y="2079844"/>
              <a:ext cx="1494612" cy="769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360" y="17491"/>
                    <a:pt x="16560" y="10291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8" name="Connection Line"/>
            <p:cNvSpPr/>
            <p:nvPr/>
          </p:nvSpPr>
          <p:spPr>
            <a:xfrm>
              <a:off x="7332381" y="2652340"/>
              <a:ext cx="2871464" cy="3089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177" y="14131"/>
                    <a:pt x="16377" y="6931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89" name="Connection Line"/>
            <p:cNvSpPr/>
            <p:nvPr/>
          </p:nvSpPr>
          <p:spPr>
            <a:xfrm>
              <a:off x="10446544" y="2716183"/>
              <a:ext cx="180628" cy="1504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90" name="Connection Line"/>
            <p:cNvSpPr/>
            <p:nvPr/>
          </p:nvSpPr>
          <p:spPr>
            <a:xfrm>
              <a:off x="6849543" y="543513"/>
              <a:ext cx="3546338" cy="852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95" extrusionOk="0">
                  <a:moveTo>
                    <a:pt x="0" y="489"/>
                  </a:moveTo>
                  <a:cubicBezTo>
                    <a:pt x="7934" y="-1905"/>
                    <a:pt x="15134" y="4497"/>
                    <a:pt x="21600" y="19695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91" name="Connection Line"/>
            <p:cNvSpPr/>
            <p:nvPr/>
          </p:nvSpPr>
          <p:spPr>
            <a:xfrm>
              <a:off x="1128107" y="1602751"/>
              <a:ext cx="1071733" cy="1494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738" y="10731"/>
                    <a:pt x="13538" y="17931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92" name="Connection Line"/>
            <p:cNvSpPr/>
            <p:nvPr/>
          </p:nvSpPr>
          <p:spPr>
            <a:xfrm>
              <a:off x="4028347" y="3067683"/>
              <a:ext cx="3498465" cy="195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9" extrusionOk="0">
                  <a:moveTo>
                    <a:pt x="21600" y="1463"/>
                  </a:moveTo>
                  <a:cubicBezTo>
                    <a:pt x="13865" y="21600"/>
                    <a:pt x="6665" y="21112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174" name="………"/>
            <p:cNvSpPr txBox="1"/>
            <p:nvPr/>
          </p:nvSpPr>
          <p:spPr>
            <a:xfrm rot="1800000">
              <a:off x="5136950" y="3494629"/>
              <a:ext cx="858394" cy="592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………</a:t>
              </a:r>
            </a:p>
          </p:txBody>
        </p:sp>
        <p:sp>
          <p:nvSpPr>
            <p:cNvPr id="175" name="………"/>
            <p:cNvSpPr txBox="1"/>
            <p:nvPr/>
          </p:nvSpPr>
          <p:spPr>
            <a:xfrm rot="18900000">
              <a:off x="7901326" y="4060249"/>
              <a:ext cx="858394" cy="592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………</a:t>
              </a:r>
            </a:p>
          </p:txBody>
        </p:sp>
        <p:sp>
          <p:nvSpPr>
            <p:cNvPr id="176" name="………"/>
            <p:cNvSpPr txBox="1"/>
            <p:nvPr/>
          </p:nvSpPr>
          <p:spPr>
            <a:xfrm rot="18000000">
              <a:off x="1260135" y="1898959"/>
              <a:ext cx="858394" cy="592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………</a:t>
              </a:r>
            </a:p>
          </p:txBody>
        </p:sp>
        <p:sp>
          <p:nvSpPr>
            <p:cNvPr id="177" name="………"/>
            <p:cNvSpPr txBox="1"/>
            <p:nvPr/>
          </p:nvSpPr>
          <p:spPr>
            <a:xfrm rot="18000000">
              <a:off x="299124" y="1369048"/>
              <a:ext cx="858394" cy="592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………</a:t>
              </a:r>
            </a:p>
          </p:txBody>
        </p:sp>
        <p:sp>
          <p:nvSpPr>
            <p:cNvPr id="178" name="………"/>
            <p:cNvSpPr txBox="1"/>
            <p:nvPr/>
          </p:nvSpPr>
          <p:spPr>
            <a:xfrm rot="900000">
              <a:off x="8322183" y="100992"/>
              <a:ext cx="858394" cy="592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………</a:t>
              </a:r>
            </a:p>
          </p:txBody>
        </p:sp>
        <p:sp>
          <p:nvSpPr>
            <p:cNvPr id="179" name="………"/>
            <p:cNvSpPr txBox="1"/>
            <p:nvPr/>
          </p:nvSpPr>
          <p:spPr>
            <a:xfrm>
              <a:off x="5319496" y="2669774"/>
              <a:ext cx="858394" cy="592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………</a:t>
              </a:r>
            </a:p>
          </p:txBody>
        </p:sp>
        <p:sp>
          <p:nvSpPr>
            <p:cNvPr id="180" name="………"/>
            <p:cNvSpPr txBox="1"/>
            <p:nvPr/>
          </p:nvSpPr>
          <p:spPr>
            <a:xfrm rot="20100000">
              <a:off x="8782113" y="2033758"/>
              <a:ext cx="858394" cy="592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………</a:t>
              </a:r>
            </a:p>
          </p:txBody>
        </p:sp>
        <p:sp>
          <p:nvSpPr>
            <p:cNvPr id="181" name="………"/>
            <p:cNvSpPr txBox="1"/>
            <p:nvPr/>
          </p:nvSpPr>
          <p:spPr>
            <a:xfrm rot="16680000">
              <a:off x="9779683" y="3312318"/>
              <a:ext cx="858394" cy="592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………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30046" fill="hold"/>
                                        <p:tgtEl>
                                          <p:spTgt spid="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46"/>
                            </p:stCondLst>
                            <p:childTnLst>
                              <p:par>
                                <p:cTn id="30" presetID="10" presetClass="entr" fill="hold" grpId="7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33" fill="hold" display="0">
                  <p:stCondLst>
                    <p:cond delay="indefinite"/>
                  </p:stCondLst>
                </p:cTn>
                <p:tgtEl>
                  <p:spTgt spid="145"/>
                </p:tgtEl>
              </p:cMediaNode>
            </p:video>
            <p:seq concurrent="1" prevAc="none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5"/>
                  </p:tgtEl>
                </p:cond>
              </p:nextCondLst>
            </p:seq>
          </p:childTnLst>
        </p:cTn>
      </p:par>
    </p:tnLst>
    <p:bldLst>
      <p:bldP spid="145" grpId="5" animBg="1" advAuto="0"/>
      <p:bldP spid="151" grpId="1" animBg="1" advAuto="0"/>
      <p:bldP spid="154" grpId="2" animBg="1" advAuto="0"/>
      <p:bldP spid="183" grpId="3" animBg="1" advAuto="0"/>
      <p:bldP spid="156" grpId="4" animBg="1" advAuto="0"/>
      <p:bldP spid="182" grpId="7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DARPA: Precision and reca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DARPA: Precision and recall</a:t>
            </a:r>
          </a:p>
        </p:txBody>
      </p:sp>
      <p:sp>
        <p:nvSpPr>
          <p:cNvPr id="17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760" name="EXPERIMENTS"/>
          <p:cNvSpPr txBox="1">
            <a:spLocks noGrp="1"/>
          </p:cNvSpPr>
          <p:nvPr>
            <p:ph type="body" idx="21"/>
          </p:nvPr>
        </p:nvSpPr>
        <p:spPr>
          <a:xfrm>
            <a:off x="10943277" y="57150"/>
            <a:ext cx="1712063" cy="520701"/>
          </a:xfrm>
          <a:prstGeom prst="rect">
            <a:avLst/>
          </a:prstGeom>
        </p:spPr>
        <p:txBody>
          <a:bodyPr/>
          <a:lstStyle/>
          <a:p>
            <a:r>
              <a:t>EXPERIMENTS</a:t>
            </a:r>
          </a:p>
        </p:txBody>
      </p:sp>
      <p:pic>
        <p:nvPicPr>
          <p:cNvPr id="1761" name="auc_time_50.png" descr="auc_time_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383" y="2789940"/>
            <a:ext cx="5080001" cy="48020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67" name="Group"/>
          <p:cNvGrpSpPr/>
          <p:nvPr/>
        </p:nvGrpSpPr>
        <p:grpSpPr>
          <a:xfrm>
            <a:off x="207134" y="1762962"/>
            <a:ext cx="6017102" cy="5893038"/>
            <a:chOff x="0" y="0"/>
            <a:chExt cx="6017101" cy="5893037"/>
          </a:xfrm>
        </p:grpSpPr>
        <p:pic>
          <p:nvPicPr>
            <p:cNvPr id="1762" name="precision_recall_50.png" descr="precision_recall_50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017102" cy="58930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3" name="auc_time_50.png" descr="auc_time_50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446839" y="612324"/>
              <a:ext cx="1255836" cy="5356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4" name="Line"/>
            <p:cNvSpPr/>
            <p:nvPr/>
          </p:nvSpPr>
          <p:spPr>
            <a:xfrm>
              <a:off x="1026697" y="178651"/>
              <a:ext cx="4785488" cy="1"/>
            </a:xfrm>
            <a:prstGeom prst="line">
              <a:avLst/>
            </a:prstGeom>
            <a:noFill/>
            <a:ln w="889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65" name="Line"/>
            <p:cNvSpPr/>
            <p:nvPr/>
          </p:nvSpPr>
          <p:spPr>
            <a:xfrm flipV="1">
              <a:off x="5789456" y="130523"/>
              <a:ext cx="1" cy="2821703"/>
            </a:xfrm>
            <a:prstGeom prst="line">
              <a:avLst/>
            </a:prstGeom>
            <a:noFill/>
            <a:ln w="889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66" name="Line"/>
            <p:cNvSpPr/>
            <p:nvPr/>
          </p:nvSpPr>
          <p:spPr>
            <a:xfrm flipV="1">
              <a:off x="5320312" y="299238"/>
              <a:ext cx="311930" cy="31193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768" name="Line"/>
          <p:cNvSpPr/>
          <p:nvPr/>
        </p:nvSpPr>
        <p:spPr>
          <a:xfrm flipV="1">
            <a:off x="14187742" y="4048027"/>
            <a:ext cx="1" cy="4921378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771" name="Group"/>
          <p:cNvGrpSpPr/>
          <p:nvPr/>
        </p:nvGrpSpPr>
        <p:grpSpPr>
          <a:xfrm>
            <a:off x="13586823" y="8741131"/>
            <a:ext cx="5269119" cy="5376642"/>
            <a:chOff x="0" y="0"/>
            <a:chExt cx="5269117" cy="5376641"/>
          </a:xfrm>
        </p:grpSpPr>
        <p:sp>
          <p:nvSpPr>
            <p:cNvPr id="1769" name="SL = SpotLight (proposed)…"/>
            <p:cNvSpPr txBox="1"/>
            <p:nvPr/>
          </p:nvSpPr>
          <p:spPr>
            <a:xfrm>
              <a:off x="45533" y="0"/>
              <a:ext cx="5218766" cy="53638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2800">
                  <a:solidFill>
                    <a:srgbClr val="1700F5"/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pPr>
              <a:r>
                <a:t>SL = SpotLight (proposed)</a:t>
              </a:r>
            </a:p>
            <a:p>
              <a:pPr algn="l">
                <a:defRPr sz="2800">
                  <a:solidFill>
                    <a:srgbClr val="1700F5"/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pPr>
              <a:r>
                <a:rPr>
                  <a:solidFill>
                    <a:srgbClr val="377E22"/>
                  </a:solidFill>
                </a:rPr>
                <a:t>EW = Edge Weight = SpotLight with K=p=q=</a:t>
              </a:r>
              <a:r>
                <a:rPr>
                  <a:solidFill>
                    <a:srgbClr val="377E22"/>
                  </a:solidFill>
                  <a:latin typeface="Avenir Next Condensed Demi Bold"/>
                  <a:ea typeface="Avenir Next Condensed Demi Bold"/>
                  <a:cs typeface="Avenir Next Condensed Demi Bold"/>
                  <a:sym typeface="Avenir Next Condensed Demi Bold"/>
                </a:rPr>
                <a:t>1</a:t>
              </a:r>
              <a:endParaRPr>
                <a:solidFill>
                  <a:srgbClr val="377E22"/>
                </a:solidFill>
              </a:endParaRPr>
            </a:p>
            <a:p>
              <a:pPr algn="l">
                <a:defRPr sz="2800">
                  <a:solidFill>
                    <a:srgbClr val="1700F5"/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pPr>
              <a:r>
                <a:rPr>
                  <a:solidFill>
                    <a:srgbClr val="EA3323"/>
                  </a:solidFill>
                </a:rPr>
                <a:t>RHSS = Edge likelihood function based on previous occurrence, preferential attachment and triangle closing</a:t>
              </a:r>
            </a:p>
            <a:p>
              <a:pPr algn="l">
                <a:defRPr sz="2800">
                  <a:solidFill>
                    <a:srgbClr val="1700F5"/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pPr>
              <a:r>
                <a:rPr>
                  <a:solidFill>
                    <a:srgbClr val="56BCBE"/>
                  </a:solidFill>
                </a:rPr>
                <a:t>STA = Streaming Tensor Analysis, a spectral method</a:t>
              </a:r>
            </a:p>
          </p:txBody>
        </p:sp>
        <p:sp>
          <p:nvSpPr>
            <p:cNvPr id="1770" name="Rounded Rectangle"/>
            <p:cNvSpPr/>
            <p:nvPr/>
          </p:nvSpPr>
          <p:spPr>
            <a:xfrm>
              <a:off x="0" y="29217"/>
              <a:ext cx="5269118" cy="5347425"/>
            </a:xfrm>
            <a:prstGeom prst="roundRect">
              <a:avLst>
                <a:gd name="adj" fmla="val 227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>
              <a:outerShdw blurRad="50800" dist="25400" dir="3600000" rotWithShape="0">
                <a:srgbClr val="000000">
                  <a:alpha val="7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780" name="Group"/>
          <p:cNvGrpSpPr/>
          <p:nvPr/>
        </p:nvGrpSpPr>
        <p:grpSpPr>
          <a:xfrm>
            <a:off x="8239859" y="3329592"/>
            <a:ext cx="4225634" cy="4029778"/>
            <a:chOff x="1827373" y="298449"/>
            <a:chExt cx="4225632" cy="4029777"/>
          </a:xfrm>
        </p:grpSpPr>
        <p:sp>
          <p:nvSpPr>
            <p:cNvPr id="1772" name="#graphs correctly flagged"/>
            <p:cNvSpPr/>
            <p:nvPr/>
          </p:nvSpPr>
          <p:spPr>
            <a:xfrm>
              <a:off x="4018756" y="2984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#graphs correctly flagged</a:t>
              </a:r>
            </a:p>
          </p:txBody>
        </p:sp>
        <p:sp>
          <p:nvSpPr>
            <p:cNvPr id="1773" name="Line"/>
            <p:cNvSpPr/>
            <p:nvPr/>
          </p:nvSpPr>
          <p:spPr>
            <a:xfrm>
              <a:off x="2026839" y="628649"/>
              <a:ext cx="3983835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74" name="#graphs flagged"/>
            <p:cNvSpPr/>
            <p:nvPr/>
          </p:nvSpPr>
          <p:spPr>
            <a:xfrm>
              <a:off x="3875351" y="100118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#graphs flagged</a:t>
              </a:r>
            </a:p>
          </p:txBody>
        </p:sp>
        <p:sp>
          <p:nvSpPr>
            <p:cNvPr id="1775" name="Precision ="/>
            <p:cNvSpPr/>
            <p:nvPr/>
          </p:nvSpPr>
          <p:spPr>
            <a:xfrm>
              <a:off x="1827373" y="6286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3400"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Precision =</a:t>
              </a:r>
            </a:p>
          </p:txBody>
        </p:sp>
        <p:sp>
          <p:nvSpPr>
            <p:cNvPr id="1776" name="#graphs correctly flagged"/>
            <p:cNvSpPr/>
            <p:nvPr/>
          </p:nvSpPr>
          <p:spPr>
            <a:xfrm>
              <a:off x="4061089" y="235549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#graphs correctly flagged</a:t>
              </a:r>
            </a:p>
          </p:txBody>
        </p:sp>
        <p:sp>
          <p:nvSpPr>
            <p:cNvPr id="1777" name="Line"/>
            <p:cNvSpPr/>
            <p:nvPr/>
          </p:nvSpPr>
          <p:spPr>
            <a:xfrm>
              <a:off x="2069172" y="2685693"/>
              <a:ext cx="3983835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78" name="#anomalous graphs"/>
            <p:cNvSpPr/>
            <p:nvPr/>
          </p:nvSpPr>
          <p:spPr>
            <a:xfrm>
              <a:off x="3917684" y="305822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#anomalous graphs</a:t>
              </a:r>
            </a:p>
          </p:txBody>
        </p:sp>
        <p:sp>
          <p:nvSpPr>
            <p:cNvPr id="1779" name="Recall ="/>
            <p:cNvSpPr/>
            <p:nvPr/>
          </p:nvSpPr>
          <p:spPr>
            <a:xfrm>
              <a:off x="1827373" y="268569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3400">
                  <a:latin typeface="Abadi MT Condensed Light"/>
                  <a:ea typeface="Abadi MT Condensed Light"/>
                  <a:cs typeface="Abadi MT Condensed Light"/>
                  <a:sym typeface="Abadi MT Condensed Light"/>
                </a:defRPr>
              </a:lvl1pPr>
            </a:lstStyle>
            <a:p>
              <a:r>
                <a:t>Recall =</a:t>
              </a:r>
            </a:p>
          </p:txBody>
        </p:sp>
      </p:grpSp>
      <p:sp>
        <p:nvSpPr>
          <p:cNvPr id="1781" name="RHSS: (Ranshous, Harenburg, Sharma &amp; Samatova, SDM 2016)…"/>
          <p:cNvSpPr txBox="1"/>
          <p:nvPr/>
        </p:nvSpPr>
        <p:spPr>
          <a:xfrm>
            <a:off x="2450325" y="8237495"/>
            <a:ext cx="810415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>
                <a:solidFill>
                  <a:srgbClr val="EA3323"/>
                </a:solidFill>
                <a:latin typeface="Avenir Next Condensed Demi Bold"/>
                <a:ea typeface="Avenir Next Condensed Demi Bold"/>
                <a:cs typeface="Avenir Next Condensed Demi Bold"/>
                <a:sym typeface="Avenir Next Condensed Demi Bold"/>
              </a:defRPr>
            </a:pPr>
            <a:r>
              <a:t>RHSS: (Ranshous, Harenburg, Sharma &amp; Samatova, SDM 2016)</a:t>
            </a:r>
          </a:p>
          <a:p>
            <a:pPr>
              <a:defRPr sz="2600">
                <a:solidFill>
                  <a:srgbClr val="56BCBE"/>
                </a:solidFill>
                <a:latin typeface="Avenir Next Condensed Demi Bold"/>
                <a:ea typeface="Avenir Next Condensed Demi Bold"/>
                <a:cs typeface="Avenir Next Condensed Demi Bold"/>
                <a:sym typeface="Avenir Next Condensed Demi Bold"/>
              </a:defRPr>
            </a:pPr>
            <a:r>
              <a:t>STA: Streaming Tensor Analysis (Sun, Tao &amp; Faloutsos, KDD 2006)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Many other setting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Many other settings…</a:t>
            </a:r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92128" y="9244886"/>
            <a:ext cx="266701" cy="520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96" name="INTRODUCTION"/>
          <p:cNvSpPr txBox="1">
            <a:spLocks noGrp="1"/>
          </p:cNvSpPr>
          <p:nvPr>
            <p:ph type="body" idx="21"/>
          </p:nvPr>
        </p:nvSpPr>
        <p:spPr>
          <a:xfrm>
            <a:off x="10778990" y="57150"/>
            <a:ext cx="1876350" cy="520701"/>
          </a:xfrm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grpSp>
        <p:nvGrpSpPr>
          <p:cNvPr id="218" name="Group"/>
          <p:cNvGrpSpPr/>
          <p:nvPr/>
        </p:nvGrpSpPr>
        <p:grpSpPr>
          <a:xfrm>
            <a:off x="1299613" y="1951677"/>
            <a:ext cx="3400132" cy="3850193"/>
            <a:chOff x="59138" y="0"/>
            <a:chExt cx="3400131" cy="3850191"/>
          </a:xfrm>
        </p:grpSpPr>
        <p:sp>
          <p:nvSpPr>
            <p:cNvPr id="197" name="IM/e-mail networks"/>
            <p:cNvSpPr/>
            <p:nvPr/>
          </p:nvSpPr>
          <p:spPr>
            <a:xfrm>
              <a:off x="1759204" y="258019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IM/e-mail networks</a:t>
              </a:r>
            </a:p>
          </p:txBody>
        </p:sp>
        <p:grpSp>
          <p:nvGrpSpPr>
            <p:cNvPr id="217" name="Group"/>
            <p:cNvGrpSpPr/>
            <p:nvPr/>
          </p:nvGrpSpPr>
          <p:grpSpPr>
            <a:xfrm>
              <a:off x="59138" y="0"/>
              <a:ext cx="3400132" cy="2297841"/>
              <a:chOff x="0" y="0"/>
              <a:chExt cx="3400131" cy="2297840"/>
            </a:xfrm>
          </p:grpSpPr>
          <p:sp>
            <p:nvSpPr>
              <p:cNvPr id="279" name="Connection Line"/>
              <p:cNvSpPr/>
              <p:nvPr/>
            </p:nvSpPr>
            <p:spPr>
              <a:xfrm>
                <a:off x="1943494" y="573004"/>
                <a:ext cx="282411" cy="3351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80" name="Connection Line"/>
              <p:cNvSpPr/>
              <p:nvPr/>
            </p:nvSpPr>
            <p:spPr>
              <a:xfrm>
                <a:off x="42108" y="740263"/>
                <a:ext cx="150204" cy="9491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05" h="21600" extrusionOk="0">
                    <a:moveTo>
                      <a:pt x="15069" y="21600"/>
                    </a:moveTo>
                    <a:cubicBezTo>
                      <a:pt x="-5395" y="14297"/>
                      <a:pt x="-5016" y="7097"/>
                      <a:pt x="16205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81" name="Connection Line"/>
              <p:cNvSpPr/>
              <p:nvPr/>
            </p:nvSpPr>
            <p:spPr>
              <a:xfrm>
                <a:off x="1216766" y="846378"/>
                <a:ext cx="388347" cy="2879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676" y="9987"/>
                      <a:pt x="10876" y="17187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82" name="Connection Line"/>
              <p:cNvSpPr/>
              <p:nvPr/>
            </p:nvSpPr>
            <p:spPr>
              <a:xfrm>
                <a:off x="922073" y="1003468"/>
                <a:ext cx="344821" cy="9622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02" h="21600" extrusionOk="0">
                    <a:moveTo>
                      <a:pt x="244" y="0"/>
                    </a:moveTo>
                    <a:cubicBezTo>
                      <a:pt x="-1398" y="9319"/>
                      <a:pt x="5255" y="16519"/>
                      <a:pt x="20202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83" name="Connection Line"/>
              <p:cNvSpPr/>
              <p:nvPr/>
            </p:nvSpPr>
            <p:spPr>
              <a:xfrm>
                <a:off x="2261088" y="883357"/>
                <a:ext cx="570251" cy="3112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9647" y="17994"/>
                      <a:pt x="16847" y="10794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84" name="Connection Line"/>
              <p:cNvSpPr/>
              <p:nvPr/>
            </p:nvSpPr>
            <p:spPr>
              <a:xfrm>
                <a:off x="2058437" y="1146490"/>
                <a:ext cx="815599" cy="878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9744" y="14618"/>
                      <a:pt x="16944" y="7418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85" name="Connection Line"/>
              <p:cNvSpPr/>
              <p:nvPr/>
            </p:nvSpPr>
            <p:spPr>
              <a:xfrm>
                <a:off x="2820691" y="1175834"/>
                <a:ext cx="247915" cy="568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86" name="Connection Line"/>
              <p:cNvSpPr/>
              <p:nvPr/>
            </p:nvSpPr>
            <p:spPr>
              <a:xfrm>
                <a:off x="344126" y="773089"/>
                <a:ext cx="107856" cy="9030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535" h="21600" extrusionOk="0">
                    <a:moveTo>
                      <a:pt x="8077" y="0"/>
                    </a:moveTo>
                    <a:cubicBezTo>
                      <a:pt x="21600" y="5813"/>
                      <a:pt x="18908" y="13013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87" name="Connection Line"/>
              <p:cNvSpPr/>
              <p:nvPr/>
            </p:nvSpPr>
            <p:spPr>
              <a:xfrm>
                <a:off x="1260654" y="632964"/>
                <a:ext cx="520123" cy="3045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936" extrusionOk="0">
                    <a:moveTo>
                      <a:pt x="21600" y="18936"/>
                    </a:moveTo>
                    <a:cubicBezTo>
                      <a:pt x="18524" y="3285"/>
                      <a:pt x="11324" y="-2664"/>
                      <a:pt x="0" y="1089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88" name="Connection Line"/>
              <p:cNvSpPr/>
              <p:nvPr/>
            </p:nvSpPr>
            <p:spPr>
              <a:xfrm>
                <a:off x="882269" y="179671"/>
                <a:ext cx="965929" cy="269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253" extrusionOk="0">
                    <a:moveTo>
                      <a:pt x="21600" y="4417"/>
                    </a:moveTo>
                    <a:cubicBezTo>
                      <a:pt x="13079" y="-4347"/>
                      <a:pt x="5879" y="-68"/>
                      <a:pt x="0" y="17253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89" name="Connection Line"/>
              <p:cNvSpPr/>
              <p:nvPr/>
            </p:nvSpPr>
            <p:spPr>
              <a:xfrm>
                <a:off x="2645952" y="266219"/>
                <a:ext cx="319280" cy="3026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62" h="19882" extrusionOk="0">
                    <a:moveTo>
                      <a:pt x="0" y="385"/>
                    </a:moveTo>
                    <a:cubicBezTo>
                      <a:pt x="14875" y="-1718"/>
                      <a:pt x="21600" y="4781"/>
                      <a:pt x="20175" y="19882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pic>
            <p:nvPicPr>
              <p:cNvPr id="209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1699083"/>
                <a:ext cx="533400" cy="53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0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201065"/>
                <a:ext cx="533400" cy="53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1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90145" y="1699083"/>
                <a:ext cx="533401" cy="53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2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66731" y="563067"/>
                <a:ext cx="533401" cy="53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3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82842" y="0"/>
                <a:ext cx="533401" cy="533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4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9570" y="402970"/>
                <a:ext cx="533401" cy="53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5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25556" y="1764440"/>
                <a:ext cx="533401" cy="53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16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38890" y="931135"/>
                <a:ext cx="533401" cy="53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40" name="Group"/>
          <p:cNvGrpSpPr/>
          <p:nvPr/>
        </p:nvGrpSpPr>
        <p:grpSpPr>
          <a:xfrm>
            <a:off x="8245916" y="1933508"/>
            <a:ext cx="3463872" cy="2988133"/>
            <a:chOff x="0" y="0"/>
            <a:chExt cx="3463870" cy="2988131"/>
          </a:xfrm>
        </p:grpSpPr>
        <p:grpSp>
          <p:nvGrpSpPr>
            <p:cNvPr id="238" name="Group"/>
            <p:cNvGrpSpPr/>
            <p:nvPr/>
          </p:nvGrpSpPr>
          <p:grpSpPr>
            <a:xfrm>
              <a:off x="0" y="-1"/>
              <a:ext cx="3463871" cy="2431143"/>
              <a:chOff x="0" y="0"/>
              <a:chExt cx="3463870" cy="2431141"/>
            </a:xfrm>
          </p:grpSpPr>
          <p:sp>
            <p:nvSpPr>
              <p:cNvPr id="290" name="Connection Line"/>
              <p:cNvSpPr/>
              <p:nvPr/>
            </p:nvSpPr>
            <p:spPr>
              <a:xfrm>
                <a:off x="1959520" y="682216"/>
                <a:ext cx="282412" cy="3351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91" name="Connection Line"/>
              <p:cNvSpPr/>
              <p:nvPr/>
            </p:nvSpPr>
            <p:spPr>
              <a:xfrm>
                <a:off x="58135" y="849475"/>
                <a:ext cx="150204" cy="9491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05" h="21600" extrusionOk="0">
                    <a:moveTo>
                      <a:pt x="15069" y="21600"/>
                    </a:moveTo>
                    <a:cubicBezTo>
                      <a:pt x="-5395" y="14297"/>
                      <a:pt x="-5016" y="7097"/>
                      <a:pt x="16205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92" name="Connection Line"/>
              <p:cNvSpPr/>
              <p:nvPr/>
            </p:nvSpPr>
            <p:spPr>
              <a:xfrm>
                <a:off x="1232793" y="955590"/>
                <a:ext cx="395587" cy="3127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626" y="9578"/>
                      <a:pt x="10826" y="16778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93" name="Connection Line"/>
              <p:cNvSpPr/>
              <p:nvPr/>
            </p:nvSpPr>
            <p:spPr>
              <a:xfrm>
                <a:off x="938100" y="1112680"/>
                <a:ext cx="344821" cy="9622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02" h="21600" extrusionOk="0">
                    <a:moveTo>
                      <a:pt x="244" y="0"/>
                    </a:moveTo>
                    <a:cubicBezTo>
                      <a:pt x="-1398" y="9319"/>
                      <a:pt x="5255" y="16519"/>
                      <a:pt x="20202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94" name="Connection Line"/>
              <p:cNvSpPr/>
              <p:nvPr/>
            </p:nvSpPr>
            <p:spPr>
              <a:xfrm>
                <a:off x="2251813" y="992569"/>
                <a:ext cx="595552" cy="3042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9521" y="18171"/>
                      <a:pt x="16721" y="10971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95" name="Connection Line"/>
              <p:cNvSpPr/>
              <p:nvPr/>
            </p:nvSpPr>
            <p:spPr>
              <a:xfrm>
                <a:off x="2074464" y="1255702"/>
                <a:ext cx="815599" cy="878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9744" y="14618"/>
                      <a:pt x="16944" y="7418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96" name="Connection Line"/>
              <p:cNvSpPr/>
              <p:nvPr/>
            </p:nvSpPr>
            <p:spPr>
              <a:xfrm>
                <a:off x="2836718" y="1285046"/>
                <a:ext cx="247915" cy="5682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97" name="Connection Line"/>
              <p:cNvSpPr/>
              <p:nvPr/>
            </p:nvSpPr>
            <p:spPr>
              <a:xfrm>
                <a:off x="360153" y="882301"/>
                <a:ext cx="107856" cy="9030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535" h="21600" extrusionOk="0">
                    <a:moveTo>
                      <a:pt x="8077" y="0"/>
                    </a:moveTo>
                    <a:cubicBezTo>
                      <a:pt x="21600" y="5813"/>
                      <a:pt x="18908" y="13013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98" name="Connection Line"/>
              <p:cNvSpPr/>
              <p:nvPr/>
            </p:nvSpPr>
            <p:spPr>
              <a:xfrm>
                <a:off x="1276680" y="742176"/>
                <a:ext cx="520124" cy="3045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936" extrusionOk="0">
                    <a:moveTo>
                      <a:pt x="21600" y="18936"/>
                    </a:moveTo>
                    <a:cubicBezTo>
                      <a:pt x="18524" y="3285"/>
                      <a:pt x="11324" y="-2664"/>
                      <a:pt x="0" y="1089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299" name="Connection Line"/>
              <p:cNvSpPr/>
              <p:nvPr/>
            </p:nvSpPr>
            <p:spPr>
              <a:xfrm>
                <a:off x="898295" y="288883"/>
                <a:ext cx="965930" cy="2690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253" extrusionOk="0">
                    <a:moveTo>
                      <a:pt x="21600" y="4417"/>
                    </a:moveTo>
                    <a:cubicBezTo>
                      <a:pt x="13079" y="-4347"/>
                      <a:pt x="5879" y="-68"/>
                      <a:pt x="0" y="17253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00" name="Connection Line"/>
              <p:cNvSpPr/>
              <p:nvPr/>
            </p:nvSpPr>
            <p:spPr>
              <a:xfrm>
                <a:off x="2661978" y="375431"/>
                <a:ext cx="319281" cy="3026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62" h="19882" extrusionOk="0">
                    <a:moveTo>
                      <a:pt x="0" y="385"/>
                    </a:moveTo>
                    <a:cubicBezTo>
                      <a:pt x="14875" y="-1718"/>
                      <a:pt x="21600" y="4781"/>
                      <a:pt x="20175" y="19882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pic>
            <p:nvPicPr>
              <p:cNvPr id="230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272557"/>
                <a:ext cx="533400" cy="533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1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1851814"/>
                <a:ext cx="533400" cy="53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2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98322" y="0"/>
                <a:ext cx="533401" cy="533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3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30470" y="714847"/>
                <a:ext cx="533401" cy="53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4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92382" y="1897741"/>
                <a:ext cx="533401" cy="53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5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8216" y="1851814"/>
                <a:ext cx="533401" cy="53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6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340" y="576977"/>
                <a:ext cx="533401" cy="53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7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63975" y="1062185"/>
                <a:ext cx="533401" cy="53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39" name="Computer networks"/>
            <p:cNvSpPr txBox="1"/>
            <p:nvPr/>
          </p:nvSpPr>
          <p:spPr>
            <a:xfrm>
              <a:off x="8291" y="2244927"/>
              <a:ext cx="3447289" cy="743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Computer networks</a:t>
              </a:r>
            </a:p>
          </p:txBody>
        </p:sp>
      </p:grpSp>
      <p:grpSp>
        <p:nvGrpSpPr>
          <p:cNvPr id="262" name="Group"/>
          <p:cNvGrpSpPr/>
          <p:nvPr/>
        </p:nvGrpSpPr>
        <p:grpSpPr>
          <a:xfrm>
            <a:off x="860745" y="5837252"/>
            <a:ext cx="4277869" cy="2969264"/>
            <a:chOff x="0" y="0"/>
            <a:chExt cx="4277867" cy="2969263"/>
          </a:xfrm>
        </p:grpSpPr>
        <p:grpSp>
          <p:nvGrpSpPr>
            <p:cNvPr id="260" name="Group"/>
            <p:cNvGrpSpPr/>
            <p:nvPr/>
          </p:nvGrpSpPr>
          <p:grpSpPr>
            <a:xfrm>
              <a:off x="506772" y="0"/>
              <a:ext cx="3264324" cy="2393404"/>
              <a:chOff x="0" y="0"/>
              <a:chExt cx="3264322" cy="2393403"/>
            </a:xfrm>
          </p:grpSpPr>
          <p:sp>
            <p:nvSpPr>
              <p:cNvPr id="301" name="Connection Line"/>
              <p:cNvSpPr/>
              <p:nvPr/>
            </p:nvSpPr>
            <p:spPr>
              <a:xfrm>
                <a:off x="1871678" y="636504"/>
                <a:ext cx="282411" cy="3351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02" name="Connection Line"/>
              <p:cNvSpPr/>
              <p:nvPr/>
            </p:nvSpPr>
            <p:spPr>
              <a:xfrm>
                <a:off x="33792" y="803762"/>
                <a:ext cx="150204" cy="9491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05" h="21600" extrusionOk="0">
                    <a:moveTo>
                      <a:pt x="15069" y="21600"/>
                    </a:moveTo>
                    <a:cubicBezTo>
                      <a:pt x="-5395" y="14297"/>
                      <a:pt x="-5016" y="7097"/>
                      <a:pt x="16205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03" name="Connection Line"/>
              <p:cNvSpPr/>
              <p:nvPr/>
            </p:nvSpPr>
            <p:spPr>
              <a:xfrm>
                <a:off x="1144950" y="909878"/>
                <a:ext cx="521290" cy="2928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4543" y="10261"/>
                      <a:pt x="11743" y="17461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04" name="Connection Line"/>
              <p:cNvSpPr/>
              <p:nvPr/>
            </p:nvSpPr>
            <p:spPr>
              <a:xfrm>
                <a:off x="1008785" y="1080495"/>
                <a:ext cx="510239" cy="9336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955" y="9913"/>
                      <a:pt x="9155" y="17113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05" name="Connection Line"/>
              <p:cNvSpPr/>
              <p:nvPr/>
            </p:nvSpPr>
            <p:spPr>
              <a:xfrm>
                <a:off x="2072564" y="946857"/>
                <a:ext cx="686959" cy="353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9360" y="17491"/>
                      <a:pt x="16560" y="10291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06" name="Connection Line"/>
              <p:cNvSpPr/>
              <p:nvPr/>
            </p:nvSpPr>
            <p:spPr>
              <a:xfrm>
                <a:off x="1986621" y="1209990"/>
                <a:ext cx="815599" cy="878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9744" y="14618"/>
                      <a:pt x="16944" y="7418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07" name="Connection Line"/>
              <p:cNvSpPr/>
              <p:nvPr/>
            </p:nvSpPr>
            <p:spPr>
              <a:xfrm>
                <a:off x="2748876" y="1239334"/>
                <a:ext cx="247914" cy="568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08" name="Connection Line"/>
              <p:cNvSpPr/>
              <p:nvPr/>
            </p:nvSpPr>
            <p:spPr>
              <a:xfrm>
                <a:off x="2386129" y="309475"/>
                <a:ext cx="504355" cy="322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352" extrusionOk="0">
                    <a:moveTo>
                      <a:pt x="0" y="719"/>
                    </a:moveTo>
                    <a:cubicBezTo>
                      <a:pt x="11492" y="-2248"/>
                      <a:pt x="18692" y="3963"/>
                      <a:pt x="21600" y="19352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09" name="Connection Line"/>
              <p:cNvSpPr/>
              <p:nvPr/>
            </p:nvSpPr>
            <p:spPr>
              <a:xfrm>
                <a:off x="335810" y="836588"/>
                <a:ext cx="107856" cy="903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535" h="21600" extrusionOk="0">
                    <a:moveTo>
                      <a:pt x="8077" y="0"/>
                    </a:moveTo>
                    <a:cubicBezTo>
                      <a:pt x="21600" y="5813"/>
                      <a:pt x="18908" y="13013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10" name="Connection Line"/>
              <p:cNvSpPr/>
              <p:nvPr/>
            </p:nvSpPr>
            <p:spPr>
              <a:xfrm>
                <a:off x="1188837" y="696464"/>
                <a:ext cx="520124" cy="3045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936" extrusionOk="0">
                    <a:moveTo>
                      <a:pt x="21600" y="18936"/>
                    </a:moveTo>
                    <a:cubicBezTo>
                      <a:pt x="18524" y="3285"/>
                      <a:pt x="11324" y="-2664"/>
                      <a:pt x="0" y="1089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311" name="Connection Line"/>
              <p:cNvSpPr/>
              <p:nvPr/>
            </p:nvSpPr>
            <p:spPr>
              <a:xfrm>
                <a:off x="874403" y="131382"/>
                <a:ext cx="1034449" cy="289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851" extrusionOk="0">
                    <a:moveTo>
                      <a:pt x="21600" y="6204"/>
                    </a:moveTo>
                    <a:cubicBezTo>
                      <a:pt x="12880" y="-4749"/>
                      <a:pt x="5680" y="-1200"/>
                      <a:pt x="0" y="16851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pic>
            <p:nvPicPr>
              <p:cNvPr id="252" name="Image" descr="Image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194697"/>
                <a:ext cx="533400" cy="53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3" name="Image" descr="Image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1841639"/>
                <a:ext cx="533400" cy="53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4" name="Image" descr="Image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4852" y="1715228"/>
                <a:ext cx="533401" cy="53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5" name="Image" descr="Image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30922" y="654462"/>
                <a:ext cx="533401" cy="53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6" name="Image" descr="Image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03193" y="0"/>
                <a:ext cx="533401" cy="533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7" name="Image" descr="Image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4418" y="473000"/>
                <a:ext cx="533401" cy="53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8" name="Image" descr="Image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06979" y="1016473"/>
                <a:ext cx="533401" cy="53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9" name="Image" descr="Image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80214" y="1860003"/>
                <a:ext cx="533401" cy="53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1" name="Transportation networks"/>
            <p:cNvSpPr txBox="1"/>
            <p:nvPr/>
          </p:nvSpPr>
          <p:spPr>
            <a:xfrm>
              <a:off x="-1" y="2226059"/>
              <a:ext cx="4277869" cy="743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Transportation networks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8396079" y="5733597"/>
            <a:ext cx="3163546" cy="3176574"/>
            <a:chOff x="0" y="0"/>
            <a:chExt cx="3163544" cy="3176573"/>
          </a:xfrm>
        </p:grpSpPr>
        <p:sp>
          <p:nvSpPr>
            <p:cNvPr id="263" name="Edit networks"/>
            <p:cNvSpPr txBox="1"/>
            <p:nvPr/>
          </p:nvSpPr>
          <p:spPr>
            <a:xfrm>
              <a:off x="349872" y="2433369"/>
              <a:ext cx="2463801" cy="743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Edit networks</a:t>
              </a:r>
            </a:p>
          </p:txBody>
        </p:sp>
        <p:grpSp>
          <p:nvGrpSpPr>
            <p:cNvPr id="277" name="Group"/>
            <p:cNvGrpSpPr/>
            <p:nvPr/>
          </p:nvGrpSpPr>
          <p:grpSpPr>
            <a:xfrm rot="16200000">
              <a:off x="374333" y="-374334"/>
              <a:ext cx="2414878" cy="3163545"/>
              <a:chOff x="0" y="0"/>
              <a:chExt cx="2414877" cy="3163544"/>
            </a:xfrm>
          </p:grpSpPr>
          <p:pic>
            <p:nvPicPr>
              <p:cNvPr id="264" name="Image" descr="Image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0" y="383485"/>
                <a:ext cx="533400" cy="53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5" name="Image" descr="Image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1881477" y="876714"/>
                <a:ext cx="533401" cy="53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6" name="Image" descr="Image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0" y="1442982"/>
                <a:ext cx="533400" cy="53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7" name="Image" descr="Image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0" y="2437480"/>
                <a:ext cx="533400" cy="53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8" name="Image" descr="Image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1881477" y="2630144"/>
                <a:ext cx="533401" cy="53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69" name="Line"/>
              <p:cNvSpPr/>
              <p:nvPr/>
            </p:nvSpPr>
            <p:spPr>
              <a:xfrm>
                <a:off x="636525" y="1724020"/>
                <a:ext cx="1146451" cy="39895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70" name="Line"/>
              <p:cNvSpPr/>
              <p:nvPr/>
            </p:nvSpPr>
            <p:spPr>
              <a:xfrm>
                <a:off x="668115" y="726513"/>
                <a:ext cx="1171783" cy="39069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71" name="Line"/>
              <p:cNvSpPr/>
              <p:nvPr/>
            </p:nvSpPr>
            <p:spPr>
              <a:xfrm flipV="1">
                <a:off x="646432" y="230750"/>
                <a:ext cx="1195442" cy="40486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72" name="Line"/>
              <p:cNvSpPr/>
              <p:nvPr/>
            </p:nvSpPr>
            <p:spPr>
              <a:xfrm>
                <a:off x="646584" y="2691770"/>
                <a:ext cx="1213470" cy="22763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73" name="Line"/>
              <p:cNvSpPr/>
              <p:nvPr/>
            </p:nvSpPr>
            <p:spPr>
              <a:xfrm flipV="1">
                <a:off x="632450" y="1240756"/>
                <a:ext cx="1196821" cy="36631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274" name="Line"/>
              <p:cNvSpPr/>
              <p:nvPr/>
            </p:nvSpPr>
            <p:spPr>
              <a:xfrm>
                <a:off x="649645" y="821091"/>
                <a:ext cx="1127420" cy="11274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pic>
            <p:nvPicPr>
              <p:cNvPr id="275" name="Image" descr="Image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1881477" y="1753429"/>
                <a:ext cx="533401" cy="53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76" name="Image" descr="Image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1881477" y="0"/>
                <a:ext cx="533401" cy="533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2" animBg="1" advAuto="0"/>
      <p:bldP spid="262" grpId="1" animBg="1" advAuto="0"/>
      <p:bldP spid="278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As a sequence of graph snapsho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 a sequence of graph snapshots</a:t>
            </a:r>
          </a:p>
        </p:txBody>
      </p:sp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92128" y="9244886"/>
            <a:ext cx="266701" cy="520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315" name="INTRODUCTION"/>
          <p:cNvSpPr txBox="1">
            <a:spLocks noGrp="1"/>
          </p:cNvSpPr>
          <p:nvPr>
            <p:ph type="body" idx="21"/>
          </p:nvPr>
        </p:nvSpPr>
        <p:spPr>
          <a:xfrm>
            <a:off x="10778990" y="57150"/>
            <a:ext cx="1876350" cy="520701"/>
          </a:xfrm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grpSp>
        <p:nvGrpSpPr>
          <p:cNvPr id="319" name="Group"/>
          <p:cNvGrpSpPr/>
          <p:nvPr/>
        </p:nvGrpSpPr>
        <p:grpSpPr>
          <a:xfrm>
            <a:off x="178916" y="5188202"/>
            <a:ext cx="12646968" cy="1033349"/>
            <a:chOff x="-134703" y="-189305"/>
            <a:chExt cx="12646966" cy="1033347"/>
          </a:xfrm>
        </p:grpSpPr>
        <p:pic>
          <p:nvPicPr>
            <p:cNvPr id="316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34704" y="-189306"/>
              <a:ext cx="12646967" cy="601842"/>
            </a:xfrm>
            <a:prstGeom prst="rect">
              <a:avLst/>
            </a:prstGeom>
            <a:effectLst/>
          </p:spPr>
        </p:pic>
        <p:sp>
          <p:nvSpPr>
            <p:cNvPr id="318" name="time"/>
            <p:cNvSpPr txBox="1"/>
            <p:nvPr/>
          </p:nvSpPr>
          <p:spPr>
            <a:xfrm>
              <a:off x="10988652" y="0"/>
              <a:ext cx="924688" cy="8440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time</a:t>
              </a:r>
            </a:p>
          </p:txBody>
        </p:sp>
      </p:grpSp>
      <p:grpSp>
        <p:nvGrpSpPr>
          <p:cNvPr id="336" name="Group"/>
          <p:cNvGrpSpPr/>
          <p:nvPr/>
        </p:nvGrpSpPr>
        <p:grpSpPr>
          <a:xfrm>
            <a:off x="2700415" y="5655471"/>
            <a:ext cx="3277375" cy="3859711"/>
            <a:chOff x="0" y="0"/>
            <a:chExt cx="3277374" cy="3859710"/>
          </a:xfrm>
        </p:grpSpPr>
        <p:sp>
          <p:nvSpPr>
            <p:cNvPr id="320" name="Monday PM"/>
            <p:cNvSpPr/>
            <p:nvPr/>
          </p:nvSpPr>
          <p:spPr>
            <a:xfrm>
              <a:off x="1638686" y="258971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Monday PM</a:t>
              </a:r>
            </a:p>
          </p:txBody>
        </p:sp>
        <p:grpSp>
          <p:nvGrpSpPr>
            <p:cNvPr id="335" name="Group"/>
            <p:cNvGrpSpPr/>
            <p:nvPr/>
          </p:nvGrpSpPr>
          <p:grpSpPr>
            <a:xfrm>
              <a:off x="-1" y="0"/>
              <a:ext cx="3277376" cy="2361665"/>
              <a:chOff x="0" y="0"/>
              <a:chExt cx="3277374" cy="2361664"/>
            </a:xfrm>
          </p:grpSpPr>
          <p:pic>
            <p:nvPicPr>
              <p:cNvPr id="321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3479" y="430314"/>
                <a:ext cx="537618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2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82163" y="984105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3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81758" y="1824046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4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39756" y="632038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5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2355" y="1824046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6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1824046"/>
                <a:ext cx="537618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7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66635" y="0"/>
                <a:ext cx="537619" cy="5376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8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140098"/>
                <a:ext cx="537618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85" name="Connection Line"/>
              <p:cNvSpPr/>
              <p:nvPr/>
            </p:nvSpPr>
            <p:spPr>
              <a:xfrm>
                <a:off x="37921" y="769775"/>
                <a:ext cx="150204" cy="9491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05" h="21600" extrusionOk="0">
                    <a:moveTo>
                      <a:pt x="15069" y="21600"/>
                    </a:moveTo>
                    <a:cubicBezTo>
                      <a:pt x="-5395" y="14297"/>
                      <a:pt x="-5016" y="7097"/>
                      <a:pt x="16205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86" name="Connection Line"/>
              <p:cNvSpPr/>
              <p:nvPr/>
            </p:nvSpPr>
            <p:spPr>
              <a:xfrm>
                <a:off x="1149080" y="875891"/>
                <a:ext cx="521289" cy="2928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4543" y="10261"/>
                      <a:pt x="11743" y="17461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87" name="Connection Line"/>
              <p:cNvSpPr/>
              <p:nvPr/>
            </p:nvSpPr>
            <p:spPr>
              <a:xfrm>
                <a:off x="1012915" y="1046508"/>
                <a:ext cx="510239" cy="9336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955" y="9913"/>
                      <a:pt x="9155" y="17113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88" name="Connection Line"/>
              <p:cNvSpPr/>
              <p:nvPr/>
            </p:nvSpPr>
            <p:spPr>
              <a:xfrm>
                <a:off x="2753005" y="1205346"/>
                <a:ext cx="247915" cy="5682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89" name="Connection Line"/>
              <p:cNvSpPr/>
              <p:nvPr/>
            </p:nvSpPr>
            <p:spPr>
              <a:xfrm>
                <a:off x="2390258" y="275488"/>
                <a:ext cx="504355" cy="322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352" extrusionOk="0">
                    <a:moveTo>
                      <a:pt x="0" y="719"/>
                    </a:moveTo>
                    <a:cubicBezTo>
                      <a:pt x="11492" y="-2248"/>
                      <a:pt x="18692" y="3963"/>
                      <a:pt x="21600" y="19352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90" name="Connection Line"/>
              <p:cNvSpPr/>
              <p:nvPr/>
            </p:nvSpPr>
            <p:spPr>
              <a:xfrm>
                <a:off x="878533" y="97395"/>
                <a:ext cx="1034448" cy="289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851" extrusionOk="0">
                    <a:moveTo>
                      <a:pt x="21600" y="6204"/>
                    </a:moveTo>
                    <a:cubicBezTo>
                      <a:pt x="12880" y="-4749"/>
                      <a:pt x="5680" y="-1200"/>
                      <a:pt x="0" y="16851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</p:grpSp>
      <p:grpSp>
        <p:nvGrpSpPr>
          <p:cNvPr id="353" name="Group"/>
          <p:cNvGrpSpPr/>
          <p:nvPr/>
        </p:nvGrpSpPr>
        <p:grpSpPr>
          <a:xfrm>
            <a:off x="7027010" y="5655471"/>
            <a:ext cx="3277375" cy="3821611"/>
            <a:chOff x="0" y="0"/>
            <a:chExt cx="3277374" cy="3821610"/>
          </a:xfrm>
        </p:grpSpPr>
        <p:sp>
          <p:nvSpPr>
            <p:cNvPr id="337" name="Tuesday PM"/>
            <p:cNvSpPr/>
            <p:nvPr/>
          </p:nvSpPr>
          <p:spPr>
            <a:xfrm>
              <a:off x="1638686" y="255161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Tuesday PM</a:t>
              </a:r>
            </a:p>
          </p:txBody>
        </p:sp>
        <p:grpSp>
          <p:nvGrpSpPr>
            <p:cNvPr id="352" name="Group"/>
            <p:cNvGrpSpPr/>
            <p:nvPr/>
          </p:nvGrpSpPr>
          <p:grpSpPr>
            <a:xfrm>
              <a:off x="-1" y="0"/>
              <a:ext cx="3277376" cy="2361665"/>
              <a:chOff x="0" y="0"/>
              <a:chExt cx="3277374" cy="2361664"/>
            </a:xfrm>
          </p:grpSpPr>
          <p:pic>
            <p:nvPicPr>
              <p:cNvPr id="338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3479" y="430314"/>
                <a:ext cx="537618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9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82163" y="984105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0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81758" y="1824046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1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39756" y="632038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2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2355" y="1824046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3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1824046"/>
                <a:ext cx="537618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4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66635" y="0"/>
                <a:ext cx="537619" cy="5376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45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140098"/>
                <a:ext cx="537618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91" name="Connection Line"/>
              <p:cNvSpPr/>
              <p:nvPr/>
            </p:nvSpPr>
            <p:spPr>
              <a:xfrm>
                <a:off x="37921" y="769775"/>
                <a:ext cx="150204" cy="9491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05" h="21600" extrusionOk="0">
                    <a:moveTo>
                      <a:pt x="15069" y="21600"/>
                    </a:moveTo>
                    <a:cubicBezTo>
                      <a:pt x="-5395" y="14297"/>
                      <a:pt x="-5016" y="7097"/>
                      <a:pt x="16205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92" name="Connection Line"/>
              <p:cNvSpPr/>
              <p:nvPr/>
            </p:nvSpPr>
            <p:spPr>
              <a:xfrm>
                <a:off x="1012915" y="1046508"/>
                <a:ext cx="510239" cy="9336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955" y="9913"/>
                      <a:pt x="9155" y="17113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93" name="Connection Line"/>
              <p:cNvSpPr/>
              <p:nvPr/>
            </p:nvSpPr>
            <p:spPr>
              <a:xfrm>
                <a:off x="1990750" y="1176003"/>
                <a:ext cx="815599" cy="878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9744" y="14618"/>
                      <a:pt x="16944" y="7418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94" name="Connection Line"/>
              <p:cNvSpPr/>
              <p:nvPr/>
            </p:nvSpPr>
            <p:spPr>
              <a:xfrm>
                <a:off x="2390258" y="275488"/>
                <a:ext cx="504355" cy="322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352" extrusionOk="0">
                    <a:moveTo>
                      <a:pt x="0" y="719"/>
                    </a:moveTo>
                    <a:cubicBezTo>
                      <a:pt x="11492" y="-2248"/>
                      <a:pt x="18692" y="3963"/>
                      <a:pt x="21600" y="19352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95" name="Connection Line"/>
              <p:cNvSpPr/>
              <p:nvPr/>
            </p:nvSpPr>
            <p:spPr>
              <a:xfrm>
                <a:off x="1192967" y="662477"/>
                <a:ext cx="520123" cy="3045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936" extrusionOk="0">
                    <a:moveTo>
                      <a:pt x="21600" y="18936"/>
                    </a:moveTo>
                    <a:cubicBezTo>
                      <a:pt x="18524" y="3285"/>
                      <a:pt x="11324" y="-2664"/>
                      <a:pt x="0" y="1089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96" name="Connection Line"/>
              <p:cNvSpPr/>
              <p:nvPr/>
            </p:nvSpPr>
            <p:spPr>
              <a:xfrm>
                <a:off x="878533" y="97395"/>
                <a:ext cx="1034448" cy="289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851" extrusionOk="0">
                    <a:moveTo>
                      <a:pt x="21600" y="6204"/>
                    </a:moveTo>
                    <a:cubicBezTo>
                      <a:pt x="12880" y="-4749"/>
                      <a:pt x="5680" y="-1200"/>
                      <a:pt x="0" y="16851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</p:grpSp>
      <p:grpSp>
        <p:nvGrpSpPr>
          <p:cNvPr id="395" name="Group"/>
          <p:cNvGrpSpPr/>
          <p:nvPr/>
        </p:nvGrpSpPr>
        <p:grpSpPr>
          <a:xfrm>
            <a:off x="537118" y="2727618"/>
            <a:ext cx="3277375" cy="2643374"/>
            <a:chOff x="0" y="371602"/>
            <a:chExt cx="3277374" cy="2643373"/>
          </a:xfrm>
        </p:grpSpPr>
        <p:grpSp>
          <p:nvGrpSpPr>
            <p:cNvPr id="373" name="Group"/>
            <p:cNvGrpSpPr/>
            <p:nvPr/>
          </p:nvGrpSpPr>
          <p:grpSpPr>
            <a:xfrm>
              <a:off x="-1" y="653311"/>
              <a:ext cx="3277376" cy="2361665"/>
              <a:chOff x="0" y="0"/>
              <a:chExt cx="3277374" cy="2361664"/>
            </a:xfrm>
          </p:grpSpPr>
          <p:pic>
            <p:nvPicPr>
              <p:cNvPr id="354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3479" y="430314"/>
                <a:ext cx="537618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5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82163" y="984105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97" name="Connection Line"/>
              <p:cNvSpPr/>
              <p:nvPr/>
            </p:nvSpPr>
            <p:spPr>
              <a:xfrm>
                <a:off x="1875807" y="602517"/>
                <a:ext cx="282412" cy="3351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pic>
            <p:nvPicPr>
              <p:cNvPr id="357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81758" y="1824046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8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39756" y="632038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9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2355" y="1824046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0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1824046"/>
                <a:ext cx="537618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1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66635" y="0"/>
                <a:ext cx="537619" cy="5376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2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140098"/>
                <a:ext cx="537618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98" name="Connection Line"/>
              <p:cNvSpPr/>
              <p:nvPr/>
            </p:nvSpPr>
            <p:spPr>
              <a:xfrm>
                <a:off x="37921" y="769775"/>
                <a:ext cx="150204" cy="9491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05" h="21600" extrusionOk="0">
                    <a:moveTo>
                      <a:pt x="15069" y="21600"/>
                    </a:moveTo>
                    <a:cubicBezTo>
                      <a:pt x="-5395" y="14297"/>
                      <a:pt x="-5016" y="7097"/>
                      <a:pt x="16205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499" name="Connection Line"/>
              <p:cNvSpPr/>
              <p:nvPr/>
            </p:nvSpPr>
            <p:spPr>
              <a:xfrm>
                <a:off x="1149080" y="875891"/>
                <a:ext cx="521289" cy="2928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4543" y="10261"/>
                      <a:pt x="11743" y="17461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00" name="Connection Line"/>
              <p:cNvSpPr/>
              <p:nvPr/>
            </p:nvSpPr>
            <p:spPr>
              <a:xfrm>
                <a:off x="1012915" y="1046508"/>
                <a:ext cx="510239" cy="9336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955" y="9913"/>
                      <a:pt x="9155" y="17113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01" name="Connection Line"/>
              <p:cNvSpPr/>
              <p:nvPr/>
            </p:nvSpPr>
            <p:spPr>
              <a:xfrm>
                <a:off x="2076693" y="912870"/>
                <a:ext cx="686959" cy="353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9360" y="17491"/>
                      <a:pt x="16560" y="10291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02" name="Connection Line"/>
              <p:cNvSpPr/>
              <p:nvPr/>
            </p:nvSpPr>
            <p:spPr>
              <a:xfrm>
                <a:off x="1990750" y="1176003"/>
                <a:ext cx="815599" cy="878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9744" y="14618"/>
                      <a:pt x="16944" y="7418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03" name="Connection Line"/>
              <p:cNvSpPr/>
              <p:nvPr/>
            </p:nvSpPr>
            <p:spPr>
              <a:xfrm>
                <a:off x="2753005" y="1205346"/>
                <a:ext cx="247915" cy="5682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04" name="Connection Line"/>
              <p:cNvSpPr/>
              <p:nvPr/>
            </p:nvSpPr>
            <p:spPr>
              <a:xfrm>
                <a:off x="2390258" y="275488"/>
                <a:ext cx="504355" cy="322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352" extrusionOk="0">
                    <a:moveTo>
                      <a:pt x="0" y="719"/>
                    </a:moveTo>
                    <a:cubicBezTo>
                      <a:pt x="11492" y="-2248"/>
                      <a:pt x="18692" y="3963"/>
                      <a:pt x="21600" y="19352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05" name="Connection Line"/>
              <p:cNvSpPr/>
              <p:nvPr/>
            </p:nvSpPr>
            <p:spPr>
              <a:xfrm>
                <a:off x="339939" y="802601"/>
                <a:ext cx="107856" cy="903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535" h="21600" extrusionOk="0">
                    <a:moveTo>
                      <a:pt x="8077" y="0"/>
                    </a:moveTo>
                    <a:cubicBezTo>
                      <a:pt x="21600" y="5813"/>
                      <a:pt x="18908" y="13013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06" name="Connection Line"/>
              <p:cNvSpPr/>
              <p:nvPr/>
            </p:nvSpPr>
            <p:spPr>
              <a:xfrm>
                <a:off x="1192967" y="662477"/>
                <a:ext cx="520123" cy="3045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936" extrusionOk="0">
                    <a:moveTo>
                      <a:pt x="21600" y="18936"/>
                    </a:moveTo>
                    <a:cubicBezTo>
                      <a:pt x="18524" y="3285"/>
                      <a:pt x="11324" y="-2664"/>
                      <a:pt x="0" y="1089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07" name="Connection Line"/>
              <p:cNvSpPr/>
              <p:nvPr/>
            </p:nvSpPr>
            <p:spPr>
              <a:xfrm>
                <a:off x="878533" y="97395"/>
                <a:ext cx="1034448" cy="289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851" extrusionOk="0">
                    <a:moveTo>
                      <a:pt x="21600" y="6204"/>
                    </a:moveTo>
                    <a:cubicBezTo>
                      <a:pt x="12880" y="-4749"/>
                      <a:pt x="5680" y="-1200"/>
                      <a:pt x="0" y="16851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  <p:sp>
          <p:nvSpPr>
            <p:cNvPr id="374" name="Monday AM"/>
            <p:cNvSpPr/>
            <p:nvPr/>
          </p:nvSpPr>
          <p:spPr>
            <a:xfrm>
              <a:off x="1638686" y="37160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Monday AM</a:t>
              </a:r>
            </a:p>
          </p:txBody>
        </p:sp>
        <p:grpSp>
          <p:nvGrpSpPr>
            <p:cNvPr id="394" name="Group"/>
            <p:cNvGrpSpPr/>
            <p:nvPr/>
          </p:nvGrpSpPr>
          <p:grpSpPr>
            <a:xfrm>
              <a:off x="-1" y="653311"/>
              <a:ext cx="3277376" cy="2361665"/>
              <a:chOff x="0" y="0"/>
              <a:chExt cx="3277374" cy="2361664"/>
            </a:xfrm>
          </p:grpSpPr>
          <p:pic>
            <p:nvPicPr>
              <p:cNvPr id="375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3479" y="430314"/>
                <a:ext cx="537618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6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82163" y="984105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08" name="Connection Line"/>
              <p:cNvSpPr/>
              <p:nvPr/>
            </p:nvSpPr>
            <p:spPr>
              <a:xfrm>
                <a:off x="1875807" y="602517"/>
                <a:ext cx="282412" cy="3351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pic>
            <p:nvPicPr>
              <p:cNvPr id="378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81758" y="1824046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9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39756" y="632038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0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2355" y="1824046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1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1824046"/>
                <a:ext cx="537618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2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66635" y="0"/>
                <a:ext cx="537619" cy="5376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3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140098"/>
                <a:ext cx="537618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09" name="Connection Line"/>
              <p:cNvSpPr/>
              <p:nvPr/>
            </p:nvSpPr>
            <p:spPr>
              <a:xfrm>
                <a:off x="37921" y="769775"/>
                <a:ext cx="150204" cy="9491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05" h="21600" extrusionOk="0">
                    <a:moveTo>
                      <a:pt x="15069" y="21600"/>
                    </a:moveTo>
                    <a:cubicBezTo>
                      <a:pt x="-5395" y="14297"/>
                      <a:pt x="-5016" y="7097"/>
                      <a:pt x="16205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10" name="Connection Line"/>
              <p:cNvSpPr/>
              <p:nvPr/>
            </p:nvSpPr>
            <p:spPr>
              <a:xfrm>
                <a:off x="1149080" y="875891"/>
                <a:ext cx="521289" cy="2928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4543" y="10261"/>
                      <a:pt x="11743" y="17461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11" name="Connection Line"/>
              <p:cNvSpPr/>
              <p:nvPr/>
            </p:nvSpPr>
            <p:spPr>
              <a:xfrm>
                <a:off x="1012915" y="1046508"/>
                <a:ext cx="510239" cy="9336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955" y="9913"/>
                      <a:pt x="9155" y="17113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12" name="Connection Line"/>
              <p:cNvSpPr/>
              <p:nvPr/>
            </p:nvSpPr>
            <p:spPr>
              <a:xfrm>
                <a:off x="2076693" y="912870"/>
                <a:ext cx="686959" cy="353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9360" y="17491"/>
                      <a:pt x="16560" y="10291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13" name="Connection Line"/>
              <p:cNvSpPr/>
              <p:nvPr/>
            </p:nvSpPr>
            <p:spPr>
              <a:xfrm>
                <a:off x="1990750" y="1176003"/>
                <a:ext cx="815599" cy="878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9744" y="14618"/>
                      <a:pt x="16944" y="7418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14" name="Connection Line"/>
              <p:cNvSpPr/>
              <p:nvPr/>
            </p:nvSpPr>
            <p:spPr>
              <a:xfrm>
                <a:off x="2753005" y="1205346"/>
                <a:ext cx="247915" cy="5682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15" name="Connection Line"/>
              <p:cNvSpPr/>
              <p:nvPr/>
            </p:nvSpPr>
            <p:spPr>
              <a:xfrm>
                <a:off x="2390258" y="275488"/>
                <a:ext cx="504355" cy="322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352" extrusionOk="0">
                    <a:moveTo>
                      <a:pt x="0" y="719"/>
                    </a:moveTo>
                    <a:cubicBezTo>
                      <a:pt x="11492" y="-2248"/>
                      <a:pt x="18692" y="3963"/>
                      <a:pt x="21600" y="19352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16" name="Connection Line"/>
              <p:cNvSpPr/>
              <p:nvPr/>
            </p:nvSpPr>
            <p:spPr>
              <a:xfrm>
                <a:off x="339939" y="802601"/>
                <a:ext cx="107856" cy="903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535" h="21600" extrusionOk="0">
                    <a:moveTo>
                      <a:pt x="8077" y="0"/>
                    </a:moveTo>
                    <a:cubicBezTo>
                      <a:pt x="21600" y="5813"/>
                      <a:pt x="18908" y="13013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17" name="Connection Line"/>
              <p:cNvSpPr/>
              <p:nvPr/>
            </p:nvSpPr>
            <p:spPr>
              <a:xfrm>
                <a:off x="1192967" y="662477"/>
                <a:ext cx="520123" cy="3045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936" extrusionOk="0">
                    <a:moveTo>
                      <a:pt x="21600" y="18936"/>
                    </a:moveTo>
                    <a:cubicBezTo>
                      <a:pt x="18524" y="3285"/>
                      <a:pt x="11324" y="-2664"/>
                      <a:pt x="0" y="1089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18" name="Connection Line"/>
              <p:cNvSpPr/>
              <p:nvPr/>
            </p:nvSpPr>
            <p:spPr>
              <a:xfrm>
                <a:off x="878533" y="97395"/>
                <a:ext cx="1034448" cy="289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851" extrusionOk="0">
                    <a:moveTo>
                      <a:pt x="21600" y="6204"/>
                    </a:moveTo>
                    <a:cubicBezTo>
                      <a:pt x="12880" y="-4749"/>
                      <a:pt x="5680" y="-1200"/>
                      <a:pt x="0" y="16851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</p:grpSp>
      <p:grpSp>
        <p:nvGrpSpPr>
          <p:cNvPr id="435" name="Group"/>
          <p:cNvGrpSpPr/>
          <p:nvPr/>
        </p:nvGrpSpPr>
        <p:grpSpPr>
          <a:xfrm>
            <a:off x="4863712" y="2651418"/>
            <a:ext cx="3277376" cy="2653211"/>
            <a:chOff x="0" y="371602"/>
            <a:chExt cx="3277374" cy="2653210"/>
          </a:xfrm>
        </p:grpSpPr>
        <p:sp>
          <p:nvSpPr>
            <p:cNvPr id="396" name="Tuesday AM"/>
            <p:cNvSpPr/>
            <p:nvPr/>
          </p:nvSpPr>
          <p:spPr>
            <a:xfrm>
              <a:off x="1638687" y="37160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Tuesday AM</a:t>
              </a:r>
            </a:p>
          </p:txBody>
        </p:sp>
        <p:grpSp>
          <p:nvGrpSpPr>
            <p:cNvPr id="415" name="Group"/>
            <p:cNvGrpSpPr/>
            <p:nvPr/>
          </p:nvGrpSpPr>
          <p:grpSpPr>
            <a:xfrm>
              <a:off x="-1" y="663148"/>
              <a:ext cx="3277376" cy="2361665"/>
              <a:chOff x="0" y="0"/>
              <a:chExt cx="3277374" cy="2361664"/>
            </a:xfrm>
          </p:grpSpPr>
          <p:pic>
            <p:nvPicPr>
              <p:cNvPr id="397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3479" y="430314"/>
                <a:ext cx="537618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8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82163" y="984105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19" name="Connection Line"/>
              <p:cNvSpPr/>
              <p:nvPr/>
            </p:nvSpPr>
            <p:spPr>
              <a:xfrm>
                <a:off x="1875807" y="602517"/>
                <a:ext cx="282412" cy="3351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pic>
            <p:nvPicPr>
              <p:cNvPr id="400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81758" y="1824046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1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39756" y="632038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2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2355" y="1824046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3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1824046"/>
                <a:ext cx="537618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4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66635" y="0"/>
                <a:ext cx="537619" cy="5376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5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140098"/>
                <a:ext cx="537618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20" name="Connection Line"/>
              <p:cNvSpPr/>
              <p:nvPr/>
            </p:nvSpPr>
            <p:spPr>
              <a:xfrm>
                <a:off x="37921" y="769775"/>
                <a:ext cx="150204" cy="9491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05" h="21600" extrusionOk="0">
                    <a:moveTo>
                      <a:pt x="15069" y="21600"/>
                    </a:moveTo>
                    <a:cubicBezTo>
                      <a:pt x="-5395" y="14297"/>
                      <a:pt x="-5016" y="7097"/>
                      <a:pt x="16205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21" name="Connection Line"/>
              <p:cNvSpPr/>
              <p:nvPr/>
            </p:nvSpPr>
            <p:spPr>
              <a:xfrm>
                <a:off x="1149080" y="875891"/>
                <a:ext cx="521289" cy="2928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4543" y="10261"/>
                      <a:pt x="11743" y="17461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22" name="Connection Line"/>
              <p:cNvSpPr/>
              <p:nvPr/>
            </p:nvSpPr>
            <p:spPr>
              <a:xfrm>
                <a:off x="1012915" y="1046508"/>
                <a:ext cx="510239" cy="9336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955" y="9913"/>
                      <a:pt x="9155" y="17113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23" name="Connection Line"/>
              <p:cNvSpPr/>
              <p:nvPr/>
            </p:nvSpPr>
            <p:spPr>
              <a:xfrm>
                <a:off x="2076693" y="641668"/>
                <a:ext cx="256705" cy="6246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14208" y="14344"/>
                      <a:pt x="21408" y="7144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24" name="Connection Line"/>
              <p:cNvSpPr/>
              <p:nvPr/>
            </p:nvSpPr>
            <p:spPr>
              <a:xfrm>
                <a:off x="1990750" y="1176003"/>
                <a:ext cx="815599" cy="878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9744" y="14618"/>
                      <a:pt x="16944" y="7418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25" name="Connection Line"/>
              <p:cNvSpPr/>
              <p:nvPr/>
            </p:nvSpPr>
            <p:spPr>
              <a:xfrm>
                <a:off x="2753005" y="1205346"/>
                <a:ext cx="247915" cy="5682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26" name="Connection Line"/>
              <p:cNvSpPr/>
              <p:nvPr/>
            </p:nvSpPr>
            <p:spPr>
              <a:xfrm>
                <a:off x="2390258" y="275488"/>
                <a:ext cx="504355" cy="322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352" extrusionOk="0">
                    <a:moveTo>
                      <a:pt x="0" y="719"/>
                    </a:moveTo>
                    <a:cubicBezTo>
                      <a:pt x="11492" y="-2248"/>
                      <a:pt x="18692" y="3963"/>
                      <a:pt x="21600" y="19352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27" name="Connection Line"/>
              <p:cNvSpPr/>
              <p:nvPr/>
            </p:nvSpPr>
            <p:spPr>
              <a:xfrm>
                <a:off x="339939" y="802601"/>
                <a:ext cx="107856" cy="903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535" h="21600" extrusionOk="0">
                    <a:moveTo>
                      <a:pt x="8077" y="0"/>
                    </a:moveTo>
                    <a:cubicBezTo>
                      <a:pt x="21600" y="5813"/>
                      <a:pt x="18908" y="13013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28" name="Connection Line"/>
              <p:cNvSpPr/>
              <p:nvPr/>
            </p:nvSpPr>
            <p:spPr>
              <a:xfrm>
                <a:off x="878533" y="97395"/>
                <a:ext cx="1034448" cy="289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851" extrusionOk="0">
                    <a:moveTo>
                      <a:pt x="21600" y="6204"/>
                    </a:moveTo>
                    <a:cubicBezTo>
                      <a:pt x="12880" y="-4749"/>
                      <a:pt x="5680" y="-1200"/>
                      <a:pt x="0" y="16851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  <p:grpSp>
          <p:nvGrpSpPr>
            <p:cNvPr id="434" name="Group"/>
            <p:cNvGrpSpPr/>
            <p:nvPr/>
          </p:nvGrpSpPr>
          <p:grpSpPr>
            <a:xfrm>
              <a:off x="-1" y="663148"/>
              <a:ext cx="3277376" cy="2361665"/>
              <a:chOff x="0" y="0"/>
              <a:chExt cx="3277374" cy="2361664"/>
            </a:xfrm>
          </p:grpSpPr>
          <p:pic>
            <p:nvPicPr>
              <p:cNvPr id="416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3479" y="430314"/>
                <a:ext cx="537618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7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82163" y="984105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29" name="Connection Line"/>
              <p:cNvSpPr/>
              <p:nvPr/>
            </p:nvSpPr>
            <p:spPr>
              <a:xfrm>
                <a:off x="1875807" y="602517"/>
                <a:ext cx="282412" cy="3351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pic>
            <p:nvPicPr>
              <p:cNvPr id="419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81758" y="1824046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0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39756" y="632038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1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2355" y="1824046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2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1824046"/>
                <a:ext cx="537618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3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66635" y="0"/>
                <a:ext cx="537619" cy="5376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4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140098"/>
                <a:ext cx="537618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30" name="Connection Line"/>
              <p:cNvSpPr/>
              <p:nvPr/>
            </p:nvSpPr>
            <p:spPr>
              <a:xfrm>
                <a:off x="37921" y="769775"/>
                <a:ext cx="150204" cy="9491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05" h="21600" extrusionOk="0">
                    <a:moveTo>
                      <a:pt x="15069" y="21600"/>
                    </a:moveTo>
                    <a:cubicBezTo>
                      <a:pt x="-5395" y="14297"/>
                      <a:pt x="-5016" y="7097"/>
                      <a:pt x="16205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31" name="Connection Line"/>
              <p:cNvSpPr/>
              <p:nvPr/>
            </p:nvSpPr>
            <p:spPr>
              <a:xfrm>
                <a:off x="1149080" y="875891"/>
                <a:ext cx="521289" cy="2928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4543" y="10261"/>
                      <a:pt x="11743" y="17461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32" name="Connection Line"/>
              <p:cNvSpPr/>
              <p:nvPr/>
            </p:nvSpPr>
            <p:spPr>
              <a:xfrm>
                <a:off x="1012915" y="1046508"/>
                <a:ext cx="510239" cy="9336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955" y="9913"/>
                      <a:pt x="9155" y="17113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33" name="Connection Line"/>
              <p:cNvSpPr/>
              <p:nvPr/>
            </p:nvSpPr>
            <p:spPr>
              <a:xfrm>
                <a:off x="2076693" y="641668"/>
                <a:ext cx="256705" cy="6246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14208" y="14344"/>
                      <a:pt x="21408" y="7144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34" name="Connection Line"/>
              <p:cNvSpPr/>
              <p:nvPr/>
            </p:nvSpPr>
            <p:spPr>
              <a:xfrm>
                <a:off x="1990750" y="1176003"/>
                <a:ext cx="815599" cy="878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9744" y="14618"/>
                      <a:pt x="16944" y="7418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35" name="Connection Line"/>
              <p:cNvSpPr/>
              <p:nvPr/>
            </p:nvSpPr>
            <p:spPr>
              <a:xfrm>
                <a:off x="2753005" y="1205346"/>
                <a:ext cx="247915" cy="5682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36" name="Connection Line"/>
              <p:cNvSpPr/>
              <p:nvPr/>
            </p:nvSpPr>
            <p:spPr>
              <a:xfrm>
                <a:off x="2390258" y="275488"/>
                <a:ext cx="504355" cy="322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352" extrusionOk="0">
                    <a:moveTo>
                      <a:pt x="0" y="719"/>
                    </a:moveTo>
                    <a:cubicBezTo>
                      <a:pt x="11492" y="-2248"/>
                      <a:pt x="18692" y="3963"/>
                      <a:pt x="21600" y="19352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37" name="Connection Line"/>
              <p:cNvSpPr/>
              <p:nvPr/>
            </p:nvSpPr>
            <p:spPr>
              <a:xfrm>
                <a:off x="339939" y="802601"/>
                <a:ext cx="107856" cy="903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535" h="21600" extrusionOk="0">
                    <a:moveTo>
                      <a:pt x="8077" y="0"/>
                    </a:moveTo>
                    <a:cubicBezTo>
                      <a:pt x="21600" y="5813"/>
                      <a:pt x="18908" y="13013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38" name="Connection Line"/>
              <p:cNvSpPr/>
              <p:nvPr/>
            </p:nvSpPr>
            <p:spPr>
              <a:xfrm>
                <a:off x="878533" y="97395"/>
                <a:ext cx="1034448" cy="289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851" extrusionOk="0">
                    <a:moveTo>
                      <a:pt x="21600" y="6204"/>
                    </a:moveTo>
                    <a:cubicBezTo>
                      <a:pt x="12880" y="-4749"/>
                      <a:pt x="5680" y="-1200"/>
                      <a:pt x="0" y="16851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</p:grpSp>
      <p:grpSp>
        <p:nvGrpSpPr>
          <p:cNvPr id="475" name="Group"/>
          <p:cNvGrpSpPr/>
          <p:nvPr/>
        </p:nvGrpSpPr>
        <p:grpSpPr>
          <a:xfrm>
            <a:off x="9190307" y="2664118"/>
            <a:ext cx="3277375" cy="2706874"/>
            <a:chOff x="0" y="371602"/>
            <a:chExt cx="3277374" cy="2706873"/>
          </a:xfrm>
        </p:grpSpPr>
        <p:sp>
          <p:nvSpPr>
            <p:cNvPr id="436" name="Wednesday AM"/>
            <p:cNvSpPr/>
            <p:nvPr/>
          </p:nvSpPr>
          <p:spPr>
            <a:xfrm>
              <a:off x="1638687" y="37160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Wednesday AM</a:t>
              </a:r>
            </a:p>
          </p:txBody>
        </p:sp>
        <p:grpSp>
          <p:nvGrpSpPr>
            <p:cNvPr id="455" name="Group"/>
            <p:cNvGrpSpPr/>
            <p:nvPr/>
          </p:nvGrpSpPr>
          <p:grpSpPr>
            <a:xfrm>
              <a:off x="-1" y="716811"/>
              <a:ext cx="3277376" cy="2361665"/>
              <a:chOff x="0" y="0"/>
              <a:chExt cx="3277374" cy="2361664"/>
            </a:xfrm>
          </p:grpSpPr>
          <p:pic>
            <p:nvPicPr>
              <p:cNvPr id="437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3479" y="430314"/>
                <a:ext cx="537618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8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82163" y="984105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39" name="Connection Line"/>
              <p:cNvSpPr/>
              <p:nvPr/>
            </p:nvSpPr>
            <p:spPr>
              <a:xfrm>
                <a:off x="1875807" y="602517"/>
                <a:ext cx="282412" cy="3351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pic>
            <p:nvPicPr>
              <p:cNvPr id="440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81758" y="1824046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1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39756" y="632038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2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2355" y="1824046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3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1824046"/>
                <a:ext cx="537618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4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66635" y="0"/>
                <a:ext cx="537619" cy="5376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5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140098"/>
                <a:ext cx="537618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40" name="Connection Line"/>
              <p:cNvSpPr/>
              <p:nvPr/>
            </p:nvSpPr>
            <p:spPr>
              <a:xfrm>
                <a:off x="37921" y="769775"/>
                <a:ext cx="150204" cy="9491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05" h="21600" extrusionOk="0">
                    <a:moveTo>
                      <a:pt x="15069" y="21600"/>
                    </a:moveTo>
                    <a:cubicBezTo>
                      <a:pt x="-5395" y="14297"/>
                      <a:pt x="-5016" y="7097"/>
                      <a:pt x="16205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41" name="Connection Line"/>
              <p:cNvSpPr/>
              <p:nvPr/>
            </p:nvSpPr>
            <p:spPr>
              <a:xfrm>
                <a:off x="1012915" y="1046508"/>
                <a:ext cx="510239" cy="9336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955" y="9913"/>
                      <a:pt x="9155" y="17113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42" name="Connection Line"/>
              <p:cNvSpPr/>
              <p:nvPr/>
            </p:nvSpPr>
            <p:spPr>
              <a:xfrm>
                <a:off x="2076693" y="675467"/>
                <a:ext cx="203233" cy="5908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95" h="21600" extrusionOk="0">
                    <a:moveTo>
                      <a:pt x="0" y="21600"/>
                    </a:moveTo>
                    <a:cubicBezTo>
                      <a:pt x="14905" y="14239"/>
                      <a:pt x="21600" y="7039"/>
                      <a:pt x="20085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43" name="Connection Line"/>
              <p:cNvSpPr/>
              <p:nvPr/>
            </p:nvSpPr>
            <p:spPr>
              <a:xfrm>
                <a:off x="1990750" y="1176003"/>
                <a:ext cx="815599" cy="878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9744" y="14618"/>
                      <a:pt x="16944" y="7418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44" name="Connection Line"/>
              <p:cNvSpPr/>
              <p:nvPr/>
            </p:nvSpPr>
            <p:spPr>
              <a:xfrm>
                <a:off x="2753005" y="1205346"/>
                <a:ext cx="247915" cy="5682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45" name="Connection Line"/>
              <p:cNvSpPr/>
              <p:nvPr/>
            </p:nvSpPr>
            <p:spPr>
              <a:xfrm>
                <a:off x="2390258" y="275488"/>
                <a:ext cx="504355" cy="322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352" extrusionOk="0">
                    <a:moveTo>
                      <a:pt x="0" y="719"/>
                    </a:moveTo>
                    <a:cubicBezTo>
                      <a:pt x="11492" y="-2248"/>
                      <a:pt x="18692" y="3963"/>
                      <a:pt x="21600" y="19352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46" name="Connection Line"/>
              <p:cNvSpPr/>
              <p:nvPr/>
            </p:nvSpPr>
            <p:spPr>
              <a:xfrm>
                <a:off x="339939" y="802601"/>
                <a:ext cx="107856" cy="903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535" h="21600" extrusionOk="0">
                    <a:moveTo>
                      <a:pt x="8077" y="0"/>
                    </a:moveTo>
                    <a:cubicBezTo>
                      <a:pt x="21600" y="5813"/>
                      <a:pt x="18908" y="13013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47" name="Connection Line"/>
              <p:cNvSpPr/>
              <p:nvPr/>
            </p:nvSpPr>
            <p:spPr>
              <a:xfrm>
                <a:off x="1192967" y="662477"/>
                <a:ext cx="520123" cy="3045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936" extrusionOk="0">
                    <a:moveTo>
                      <a:pt x="21600" y="18936"/>
                    </a:moveTo>
                    <a:cubicBezTo>
                      <a:pt x="18524" y="3285"/>
                      <a:pt x="11324" y="-2664"/>
                      <a:pt x="0" y="1089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48" name="Connection Line"/>
              <p:cNvSpPr/>
              <p:nvPr/>
            </p:nvSpPr>
            <p:spPr>
              <a:xfrm>
                <a:off x="878533" y="97395"/>
                <a:ext cx="1034448" cy="289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851" extrusionOk="0">
                    <a:moveTo>
                      <a:pt x="21600" y="6204"/>
                    </a:moveTo>
                    <a:cubicBezTo>
                      <a:pt x="12880" y="-4749"/>
                      <a:pt x="5680" y="-1200"/>
                      <a:pt x="0" y="16851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  <p:grpSp>
          <p:nvGrpSpPr>
            <p:cNvPr id="474" name="Group"/>
            <p:cNvGrpSpPr/>
            <p:nvPr/>
          </p:nvGrpSpPr>
          <p:grpSpPr>
            <a:xfrm>
              <a:off x="-1" y="716811"/>
              <a:ext cx="3277376" cy="2361665"/>
              <a:chOff x="0" y="0"/>
              <a:chExt cx="3277374" cy="2361664"/>
            </a:xfrm>
          </p:grpSpPr>
          <p:pic>
            <p:nvPicPr>
              <p:cNvPr id="456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3479" y="430314"/>
                <a:ext cx="537618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57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82163" y="984105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49" name="Connection Line"/>
              <p:cNvSpPr/>
              <p:nvPr/>
            </p:nvSpPr>
            <p:spPr>
              <a:xfrm>
                <a:off x="1875807" y="602517"/>
                <a:ext cx="282412" cy="3351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pic>
            <p:nvPicPr>
              <p:cNvPr id="459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81758" y="1824046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60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39756" y="632038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61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2355" y="1824046"/>
                <a:ext cx="537619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62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1824046"/>
                <a:ext cx="537618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63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66635" y="0"/>
                <a:ext cx="537619" cy="5376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64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140098"/>
                <a:ext cx="537618" cy="5376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50" name="Connection Line"/>
              <p:cNvSpPr/>
              <p:nvPr/>
            </p:nvSpPr>
            <p:spPr>
              <a:xfrm>
                <a:off x="37921" y="769775"/>
                <a:ext cx="150204" cy="9491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05" h="21600" extrusionOk="0">
                    <a:moveTo>
                      <a:pt x="15069" y="21600"/>
                    </a:moveTo>
                    <a:cubicBezTo>
                      <a:pt x="-5395" y="14297"/>
                      <a:pt x="-5016" y="7097"/>
                      <a:pt x="16205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51" name="Connection Line"/>
              <p:cNvSpPr/>
              <p:nvPr/>
            </p:nvSpPr>
            <p:spPr>
              <a:xfrm>
                <a:off x="1012915" y="1046508"/>
                <a:ext cx="510239" cy="9336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955" y="9913"/>
                      <a:pt x="9155" y="17113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52" name="Connection Line"/>
              <p:cNvSpPr/>
              <p:nvPr/>
            </p:nvSpPr>
            <p:spPr>
              <a:xfrm>
                <a:off x="2076693" y="675467"/>
                <a:ext cx="203233" cy="5908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95" h="21600" extrusionOk="0">
                    <a:moveTo>
                      <a:pt x="0" y="21600"/>
                    </a:moveTo>
                    <a:cubicBezTo>
                      <a:pt x="14905" y="14239"/>
                      <a:pt x="21600" y="7039"/>
                      <a:pt x="20085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53" name="Connection Line"/>
              <p:cNvSpPr/>
              <p:nvPr/>
            </p:nvSpPr>
            <p:spPr>
              <a:xfrm>
                <a:off x="1990750" y="1176003"/>
                <a:ext cx="815599" cy="878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9744" y="14618"/>
                      <a:pt x="16944" y="7418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54" name="Connection Line"/>
              <p:cNvSpPr/>
              <p:nvPr/>
            </p:nvSpPr>
            <p:spPr>
              <a:xfrm>
                <a:off x="2753005" y="1205346"/>
                <a:ext cx="247915" cy="5682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55" name="Connection Line"/>
              <p:cNvSpPr/>
              <p:nvPr/>
            </p:nvSpPr>
            <p:spPr>
              <a:xfrm>
                <a:off x="2390258" y="275488"/>
                <a:ext cx="504355" cy="322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352" extrusionOk="0">
                    <a:moveTo>
                      <a:pt x="0" y="719"/>
                    </a:moveTo>
                    <a:cubicBezTo>
                      <a:pt x="11492" y="-2248"/>
                      <a:pt x="18692" y="3963"/>
                      <a:pt x="21600" y="19352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56" name="Connection Line"/>
              <p:cNvSpPr/>
              <p:nvPr/>
            </p:nvSpPr>
            <p:spPr>
              <a:xfrm>
                <a:off x="339939" y="802601"/>
                <a:ext cx="107856" cy="903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535" h="21600" extrusionOk="0">
                    <a:moveTo>
                      <a:pt x="8077" y="0"/>
                    </a:moveTo>
                    <a:cubicBezTo>
                      <a:pt x="21600" y="5813"/>
                      <a:pt x="18908" y="13013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57" name="Connection Line"/>
              <p:cNvSpPr/>
              <p:nvPr/>
            </p:nvSpPr>
            <p:spPr>
              <a:xfrm>
                <a:off x="1192967" y="662477"/>
                <a:ext cx="520123" cy="3045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936" extrusionOk="0">
                    <a:moveTo>
                      <a:pt x="21600" y="18936"/>
                    </a:moveTo>
                    <a:cubicBezTo>
                      <a:pt x="18524" y="3285"/>
                      <a:pt x="11324" y="-2664"/>
                      <a:pt x="0" y="1089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558" name="Connection Line"/>
              <p:cNvSpPr/>
              <p:nvPr/>
            </p:nvSpPr>
            <p:spPr>
              <a:xfrm>
                <a:off x="878533" y="97395"/>
                <a:ext cx="1034448" cy="289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851" extrusionOk="0">
                    <a:moveTo>
                      <a:pt x="21600" y="6204"/>
                    </a:moveTo>
                    <a:cubicBezTo>
                      <a:pt x="12880" y="-4749"/>
                      <a:pt x="5680" y="-1200"/>
                      <a:pt x="0" y="16851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</p:grpSp>
      <p:grpSp>
        <p:nvGrpSpPr>
          <p:cNvPr id="480" name="Group"/>
          <p:cNvGrpSpPr/>
          <p:nvPr/>
        </p:nvGrpSpPr>
        <p:grpSpPr>
          <a:xfrm>
            <a:off x="2298318" y="1914048"/>
            <a:ext cx="8408164" cy="1270001"/>
            <a:chOff x="0" y="371602"/>
            <a:chExt cx="8408163" cy="1270000"/>
          </a:xfrm>
        </p:grpSpPr>
        <p:sp>
          <p:nvSpPr>
            <p:cNvPr id="559" name="Connection Line"/>
            <p:cNvSpPr/>
            <p:nvPr/>
          </p:nvSpPr>
          <p:spPr>
            <a:xfrm>
              <a:off x="0" y="413226"/>
              <a:ext cx="2901994" cy="543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477" name="MORNINGS"/>
            <p:cNvSpPr/>
            <p:nvPr/>
          </p:nvSpPr>
          <p:spPr>
            <a:xfrm>
              <a:off x="4204081" y="37160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MORNINGS</a:t>
              </a:r>
            </a:p>
          </p:txBody>
        </p:sp>
        <p:sp>
          <p:nvSpPr>
            <p:cNvPr id="560" name="Connection Line"/>
            <p:cNvSpPr/>
            <p:nvPr/>
          </p:nvSpPr>
          <p:spPr>
            <a:xfrm>
              <a:off x="4200898" y="612204"/>
              <a:ext cx="7616" cy="398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61" name="Connection Line"/>
            <p:cNvSpPr/>
            <p:nvPr/>
          </p:nvSpPr>
          <p:spPr>
            <a:xfrm>
              <a:off x="5506169" y="413226"/>
              <a:ext cx="2901995" cy="543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484" name="Group"/>
          <p:cNvGrpSpPr/>
          <p:nvPr/>
        </p:nvGrpSpPr>
        <p:grpSpPr>
          <a:xfrm>
            <a:off x="4226206" y="8603912"/>
            <a:ext cx="4552387" cy="1549334"/>
            <a:chOff x="0" y="92269"/>
            <a:chExt cx="4552386" cy="1549333"/>
          </a:xfrm>
        </p:grpSpPr>
        <p:sp>
          <p:nvSpPr>
            <p:cNvPr id="481" name="NIGHTS"/>
            <p:cNvSpPr/>
            <p:nvPr/>
          </p:nvSpPr>
          <p:spPr>
            <a:xfrm>
              <a:off x="2276193" y="37160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NIGHTS</a:t>
              </a:r>
            </a:p>
          </p:txBody>
        </p:sp>
        <p:sp>
          <p:nvSpPr>
            <p:cNvPr id="562" name="Connection Line"/>
            <p:cNvSpPr/>
            <p:nvPr/>
          </p:nvSpPr>
          <p:spPr>
            <a:xfrm>
              <a:off x="0" y="92269"/>
              <a:ext cx="1408791" cy="309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563" name="Connection Line"/>
            <p:cNvSpPr/>
            <p:nvPr/>
          </p:nvSpPr>
          <p:spPr>
            <a:xfrm>
              <a:off x="3228113" y="92269"/>
              <a:ext cx="1324274" cy="324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1" animBg="1" advAuto="0"/>
      <p:bldP spid="336" grpId="3" animBg="1" advAuto="0"/>
      <p:bldP spid="353" grpId="5" animBg="1" advAuto="0"/>
      <p:bldP spid="395" grpId="2" animBg="1" advAuto="0"/>
      <p:bldP spid="435" grpId="4" animBg="1" advAuto="0"/>
      <p:bldP spid="475" grpId="6" animBg="1" advAuto="0"/>
      <p:bldP spid="480" grpId="7" animBg="1" advAuto="0"/>
      <p:bldP spid="484" grpId="8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But sometimes unusual events happe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072"/>
            </a:lvl1pPr>
          </a:lstStyle>
          <a:p>
            <a:r>
              <a:t>But sometimes unusual events happen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92128" y="9244886"/>
            <a:ext cx="266701" cy="520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567" name="INTRODUCTION"/>
          <p:cNvSpPr txBox="1">
            <a:spLocks noGrp="1"/>
          </p:cNvSpPr>
          <p:nvPr>
            <p:ph type="body" idx="21"/>
          </p:nvPr>
        </p:nvSpPr>
        <p:spPr>
          <a:xfrm>
            <a:off x="10778990" y="57150"/>
            <a:ext cx="1876350" cy="520701"/>
          </a:xfrm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grpSp>
        <p:nvGrpSpPr>
          <p:cNvPr id="592" name="Group"/>
          <p:cNvGrpSpPr/>
          <p:nvPr/>
        </p:nvGrpSpPr>
        <p:grpSpPr>
          <a:xfrm>
            <a:off x="4003027" y="1556886"/>
            <a:ext cx="4998746" cy="3573409"/>
            <a:chOff x="0" y="0"/>
            <a:chExt cx="4998744" cy="3573408"/>
          </a:xfrm>
        </p:grpSpPr>
        <p:grpSp>
          <p:nvGrpSpPr>
            <p:cNvPr id="590" name="Group"/>
            <p:cNvGrpSpPr/>
            <p:nvPr/>
          </p:nvGrpSpPr>
          <p:grpSpPr>
            <a:xfrm>
              <a:off x="-1" y="0"/>
              <a:ext cx="4998746" cy="2759139"/>
              <a:chOff x="0" y="0"/>
              <a:chExt cx="4998744" cy="2759138"/>
            </a:xfrm>
          </p:grpSpPr>
          <p:pic>
            <p:nvPicPr>
              <p:cNvPr id="568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9973" y="502737"/>
                <a:ext cx="628101" cy="628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9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18225" y="1149733"/>
                <a:ext cx="628102" cy="628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44" name="Connection Line"/>
              <p:cNvSpPr/>
              <p:nvPr/>
            </p:nvSpPr>
            <p:spPr>
              <a:xfrm>
                <a:off x="3361290" y="703922"/>
                <a:ext cx="329942" cy="3916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pic>
            <p:nvPicPr>
              <p:cNvPr id="571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52394" y="2131038"/>
                <a:ext cx="628101" cy="628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2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70644" y="738412"/>
                <a:ext cx="628101" cy="628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3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78253" y="2131038"/>
                <a:ext cx="628101" cy="628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4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9779" y="2131038"/>
                <a:ext cx="628102" cy="628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5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50574" y="0"/>
                <a:ext cx="628101" cy="628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6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9779" y="163677"/>
                <a:ext cx="628102" cy="6281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45" name="Connection Line"/>
              <p:cNvSpPr/>
              <p:nvPr/>
            </p:nvSpPr>
            <p:spPr>
              <a:xfrm>
                <a:off x="1214083" y="899331"/>
                <a:ext cx="175484" cy="11088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05" h="21600" extrusionOk="0">
                    <a:moveTo>
                      <a:pt x="15069" y="21600"/>
                    </a:moveTo>
                    <a:cubicBezTo>
                      <a:pt x="-5395" y="14297"/>
                      <a:pt x="-5016" y="7097"/>
                      <a:pt x="16205" y="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46" name="Connection Line"/>
              <p:cNvSpPr/>
              <p:nvPr/>
            </p:nvSpPr>
            <p:spPr>
              <a:xfrm>
                <a:off x="2512253" y="1023306"/>
                <a:ext cx="609023" cy="3421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4543" y="10261"/>
                      <a:pt x="11743" y="17461"/>
                      <a:pt x="21600" y="2160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47" name="Connection Line"/>
              <p:cNvSpPr/>
              <p:nvPr/>
            </p:nvSpPr>
            <p:spPr>
              <a:xfrm>
                <a:off x="2353171" y="1222639"/>
                <a:ext cx="596113" cy="10908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955" y="9913"/>
                      <a:pt x="9155" y="17113"/>
                      <a:pt x="21600" y="2160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48" name="Connection Line"/>
              <p:cNvSpPr/>
              <p:nvPr/>
            </p:nvSpPr>
            <p:spPr>
              <a:xfrm>
                <a:off x="3595986" y="1066508"/>
                <a:ext cx="802576" cy="412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9360" y="17491"/>
                      <a:pt x="16560" y="10291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49" name="Connection Line"/>
              <p:cNvSpPr/>
              <p:nvPr/>
            </p:nvSpPr>
            <p:spPr>
              <a:xfrm>
                <a:off x="3495578" y="1373927"/>
                <a:ext cx="952867" cy="10262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9744" y="14618"/>
                      <a:pt x="16944" y="7418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50" name="Connection Line"/>
              <p:cNvSpPr/>
              <p:nvPr/>
            </p:nvSpPr>
            <p:spPr>
              <a:xfrm>
                <a:off x="4386123" y="1408209"/>
                <a:ext cx="289639" cy="6639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51" name="Connection Line"/>
              <p:cNvSpPr/>
              <p:nvPr/>
            </p:nvSpPr>
            <p:spPr>
              <a:xfrm>
                <a:off x="3962325" y="321853"/>
                <a:ext cx="589239" cy="377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352" extrusionOk="0">
                    <a:moveTo>
                      <a:pt x="0" y="719"/>
                    </a:moveTo>
                    <a:cubicBezTo>
                      <a:pt x="11492" y="-2248"/>
                      <a:pt x="18692" y="3963"/>
                      <a:pt x="21600" y="19352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52" name="Connection Line"/>
              <p:cNvSpPr/>
              <p:nvPr/>
            </p:nvSpPr>
            <p:spPr>
              <a:xfrm>
                <a:off x="1566932" y="937681"/>
                <a:ext cx="126008" cy="10550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535" h="21600" extrusionOk="0">
                    <a:moveTo>
                      <a:pt x="8077" y="0"/>
                    </a:moveTo>
                    <a:cubicBezTo>
                      <a:pt x="21600" y="5813"/>
                      <a:pt x="18908" y="13013"/>
                      <a:pt x="0" y="2160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53" name="Connection Line"/>
              <p:cNvSpPr/>
              <p:nvPr/>
            </p:nvSpPr>
            <p:spPr>
              <a:xfrm>
                <a:off x="2563526" y="773973"/>
                <a:ext cx="607662" cy="3558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936" extrusionOk="0">
                    <a:moveTo>
                      <a:pt x="21600" y="18936"/>
                    </a:moveTo>
                    <a:cubicBezTo>
                      <a:pt x="18524" y="3285"/>
                      <a:pt x="11324" y="-2664"/>
                      <a:pt x="0" y="1089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54" name="Connection Line"/>
              <p:cNvSpPr/>
              <p:nvPr/>
            </p:nvSpPr>
            <p:spPr>
              <a:xfrm>
                <a:off x="2196172" y="113787"/>
                <a:ext cx="1208549" cy="338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851" extrusionOk="0">
                    <a:moveTo>
                      <a:pt x="21600" y="6204"/>
                    </a:moveTo>
                    <a:cubicBezTo>
                      <a:pt x="12880" y="-4749"/>
                      <a:pt x="5680" y="-1200"/>
                      <a:pt x="0" y="16851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pic>
            <p:nvPicPr>
              <p:cNvPr id="587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965346"/>
                <a:ext cx="628101" cy="6281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55" name="Connection Line"/>
              <p:cNvSpPr/>
              <p:nvPr/>
            </p:nvSpPr>
            <p:spPr>
              <a:xfrm>
                <a:off x="378181" y="463905"/>
                <a:ext cx="834691" cy="3955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3821" y="9603"/>
                      <a:pt x="11021" y="2403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56" name="Connection Line"/>
              <p:cNvSpPr/>
              <p:nvPr/>
            </p:nvSpPr>
            <p:spPr>
              <a:xfrm>
                <a:off x="350753" y="1725101"/>
                <a:ext cx="819291" cy="5933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1388" y="19428"/>
                      <a:pt x="4188" y="12228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  <p:sp>
          <p:nvSpPr>
            <p:cNvPr id="591" name="Normal"/>
            <p:cNvSpPr txBox="1"/>
            <p:nvPr/>
          </p:nvSpPr>
          <p:spPr>
            <a:xfrm>
              <a:off x="1739562" y="2729365"/>
              <a:ext cx="1519620" cy="8440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Normal</a:t>
              </a:r>
            </a:p>
          </p:txBody>
        </p:sp>
      </p:grpSp>
      <p:grpSp>
        <p:nvGrpSpPr>
          <p:cNvPr id="627" name="Group"/>
          <p:cNvGrpSpPr/>
          <p:nvPr/>
        </p:nvGrpSpPr>
        <p:grpSpPr>
          <a:xfrm>
            <a:off x="426533" y="4143168"/>
            <a:ext cx="4998745" cy="4888224"/>
            <a:chOff x="0" y="0"/>
            <a:chExt cx="4998744" cy="4888222"/>
          </a:xfrm>
        </p:grpSpPr>
        <p:sp>
          <p:nvSpPr>
            <p:cNvPr id="593" name="Tax scam"/>
            <p:cNvSpPr txBox="1"/>
            <p:nvPr/>
          </p:nvSpPr>
          <p:spPr>
            <a:xfrm>
              <a:off x="1520106" y="0"/>
              <a:ext cx="1958532" cy="8440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Tax scam</a:t>
              </a:r>
            </a:p>
          </p:txBody>
        </p:sp>
        <p:grpSp>
          <p:nvGrpSpPr>
            <p:cNvPr id="626" name="Group"/>
            <p:cNvGrpSpPr/>
            <p:nvPr/>
          </p:nvGrpSpPr>
          <p:grpSpPr>
            <a:xfrm>
              <a:off x="-1" y="926424"/>
              <a:ext cx="4998746" cy="3961799"/>
              <a:chOff x="0" y="0"/>
              <a:chExt cx="4998744" cy="3961798"/>
            </a:xfrm>
          </p:grpSpPr>
          <p:pic>
            <p:nvPicPr>
              <p:cNvPr id="594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9973" y="502737"/>
                <a:ext cx="628101" cy="628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95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18225" y="1149733"/>
                <a:ext cx="628102" cy="628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57" name="Connection Line"/>
              <p:cNvSpPr/>
              <p:nvPr/>
            </p:nvSpPr>
            <p:spPr>
              <a:xfrm>
                <a:off x="3361290" y="703922"/>
                <a:ext cx="329942" cy="3916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pic>
            <p:nvPicPr>
              <p:cNvPr id="597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52394" y="2131038"/>
                <a:ext cx="628101" cy="628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98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70644" y="738412"/>
                <a:ext cx="628101" cy="628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99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78253" y="2131038"/>
                <a:ext cx="628101" cy="628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0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9779" y="2131038"/>
                <a:ext cx="628102" cy="628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1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50574" y="0"/>
                <a:ext cx="628101" cy="628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2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9779" y="163677"/>
                <a:ext cx="628102" cy="6281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58" name="Connection Line"/>
              <p:cNvSpPr/>
              <p:nvPr/>
            </p:nvSpPr>
            <p:spPr>
              <a:xfrm>
                <a:off x="1214083" y="899331"/>
                <a:ext cx="175484" cy="11088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05" h="21600" extrusionOk="0">
                    <a:moveTo>
                      <a:pt x="15069" y="21600"/>
                    </a:moveTo>
                    <a:cubicBezTo>
                      <a:pt x="-5395" y="14297"/>
                      <a:pt x="-5016" y="7097"/>
                      <a:pt x="16205" y="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59" name="Connection Line"/>
              <p:cNvSpPr/>
              <p:nvPr/>
            </p:nvSpPr>
            <p:spPr>
              <a:xfrm>
                <a:off x="2512253" y="1023306"/>
                <a:ext cx="609023" cy="3421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4543" y="10261"/>
                      <a:pt x="11743" y="17461"/>
                      <a:pt x="21600" y="2160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60" name="Connection Line"/>
              <p:cNvSpPr/>
              <p:nvPr/>
            </p:nvSpPr>
            <p:spPr>
              <a:xfrm>
                <a:off x="2353171" y="1222638"/>
                <a:ext cx="596113" cy="10908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955" y="9913"/>
                      <a:pt x="9155" y="17113"/>
                      <a:pt x="21600" y="2160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61" name="Connection Line"/>
              <p:cNvSpPr/>
              <p:nvPr/>
            </p:nvSpPr>
            <p:spPr>
              <a:xfrm>
                <a:off x="3595986" y="1066508"/>
                <a:ext cx="802576" cy="412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9360" y="17491"/>
                      <a:pt x="16560" y="10291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62" name="Connection Line"/>
              <p:cNvSpPr/>
              <p:nvPr/>
            </p:nvSpPr>
            <p:spPr>
              <a:xfrm>
                <a:off x="3495578" y="1373927"/>
                <a:ext cx="952867" cy="10262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9744" y="14618"/>
                      <a:pt x="16944" y="7418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63" name="Connection Line"/>
              <p:cNvSpPr/>
              <p:nvPr/>
            </p:nvSpPr>
            <p:spPr>
              <a:xfrm>
                <a:off x="4386123" y="1408209"/>
                <a:ext cx="289639" cy="6639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64" name="Connection Line"/>
              <p:cNvSpPr/>
              <p:nvPr/>
            </p:nvSpPr>
            <p:spPr>
              <a:xfrm>
                <a:off x="3962325" y="321853"/>
                <a:ext cx="589239" cy="377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352" extrusionOk="0">
                    <a:moveTo>
                      <a:pt x="0" y="719"/>
                    </a:moveTo>
                    <a:cubicBezTo>
                      <a:pt x="11492" y="-2248"/>
                      <a:pt x="18692" y="3963"/>
                      <a:pt x="21600" y="19352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65" name="Connection Line"/>
              <p:cNvSpPr/>
              <p:nvPr/>
            </p:nvSpPr>
            <p:spPr>
              <a:xfrm>
                <a:off x="1566932" y="937681"/>
                <a:ext cx="126008" cy="10550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535" h="21600" extrusionOk="0">
                    <a:moveTo>
                      <a:pt x="8077" y="0"/>
                    </a:moveTo>
                    <a:cubicBezTo>
                      <a:pt x="21600" y="5813"/>
                      <a:pt x="18908" y="13013"/>
                      <a:pt x="0" y="2160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66" name="Connection Line"/>
              <p:cNvSpPr/>
              <p:nvPr/>
            </p:nvSpPr>
            <p:spPr>
              <a:xfrm>
                <a:off x="2563526" y="773974"/>
                <a:ext cx="607662" cy="3558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936" extrusionOk="0">
                    <a:moveTo>
                      <a:pt x="21600" y="18936"/>
                    </a:moveTo>
                    <a:cubicBezTo>
                      <a:pt x="18524" y="3285"/>
                      <a:pt x="11324" y="-2664"/>
                      <a:pt x="0" y="1089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67" name="Connection Line"/>
              <p:cNvSpPr/>
              <p:nvPr/>
            </p:nvSpPr>
            <p:spPr>
              <a:xfrm>
                <a:off x="2196172" y="113787"/>
                <a:ext cx="1208549" cy="3384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851" extrusionOk="0">
                    <a:moveTo>
                      <a:pt x="21600" y="6204"/>
                    </a:moveTo>
                    <a:cubicBezTo>
                      <a:pt x="12880" y="-4749"/>
                      <a:pt x="5680" y="-1200"/>
                      <a:pt x="0" y="16851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pic>
            <p:nvPicPr>
              <p:cNvPr id="613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965346"/>
                <a:ext cx="628101" cy="6281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68" name="Connection Line"/>
              <p:cNvSpPr/>
              <p:nvPr/>
            </p:nvSpPr>
            <p:spPr>
              <a:xfrm>
                <a:off x="378181" y="463905"/>
                <a:ext cx="834691" cy="3955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3821" y="9603"/>
                      <a:pt x="11021" y="2403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69" name="Connection Line"/>
              <p:cNvSpPr/>
              <p:nvPr/>
            </p:nvSpPr>
            <p:spPr>
              <a:xfrm>
                <a:off x="350753" y="1725102"/>
                <a:ext cx="819291" cy="5933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1388" y="19428"/>
                      <a:pt x="4188" y="12228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pic>
            <p:nvPicPr>
              <p:cNvPr id="616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27450" y="3339498"/>
                <a:ext cx="622301" cy="6223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70" name="Connection Line"/>
              <p:cNvSpPr/>
              <p:nvPr/>
            </p:nvSpPr>
            <p:spPr>
              <a:xfrm>
                <a:off x="209046" y="1881870"/>
                <a:ext cx="1324939" cy="16456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1883" y="15627"/>
                      <a:pt x="4683" y="8427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FF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71" name="Connection Line"/>
              <p:cNvSpPr/>
              <p:nvPr/>
            </p:nvSpPr>
            <p:spPr>
              <a:xfrm>
                <a:off x="1733277" y="528462"/>
                <a:ext cx="289180" cy="26994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372" h="21600" extrusionOk="0">
                    <a:moveTo>
                      <a:pt x="16579" y="21600"/>
                    </a:moveTo>
                    <a:cubicBezTo>
                      <a:pt x="21600" y="14314"/>
                      <a:pt x="16074" y="7114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FF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72" name="Connection Line"/>
              <p:cNvSpPr/>
              <p:nvPr/>
            </p:nvSpPr>
            <p:spPr>
              <a:xfrm>
                <a:off x="2141893" y="1214678"/>
                <a:ext cx="227532" cy="23798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63" h="21600" extrusionOk="0">
                    <a:moveTo>
                      <a:pt x="17263" y="21600"/>
                    </a:moveTo>
                    <a:cubicBezTo>
                      <a:pt x="-43" y="14127"/>
                      <a:pt x="-4337" y="6927"/>
                      <a:pt x="4382" y="0"/>
                    </a:cubicBezTo>
                  </a:path>
                </a:pathLst>
              </a:custGeom>
              <a:noFill/>
              <a:ln w="50800" cap="flat">
                <a:solidFill>
                  <a:srgbClr val="FF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73" name="Connection Line"/>
              <p:cNvSpPr/>
              <p:nvPr/>
            </p:nvSpPr>
            <p:spPr>
              <a:xfrm>
                <a:off x="2685695" y="2767508"/>
                <a:ext cx="305900" cy="4750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</a:path>
                </a:pathLst>
              </a:custGeom>
              <a:noFill/>
              <a:ln w="50800" cap="flat">
                <a:solidFill>
                  <a:srgbClr val="FF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74" name="Connection Line"/>
              <p:cNvSpPr/>
              <p:nvPr/>
            </p:nvSpPr>
            <p:spPr>
              <a:xfrm>
                <a:off x="2948422" y="2704129"/>
                <a:ext cx="1021199" cy="602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</a:path>
                </a:pathLst>
              </a:custGeom>
              <a:noFill/>
              <a:ln w="50800" cap="flat">
                <a:solidFill>
                  <a:srgbClr val="FF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75" name="Connection Line"/>
              <p:cNvSpPr/>
              <p:nvPr/>
            </p:nvSpPr>
            <p:spPr>
              <a:xfrm>
                <a:off x="2999626" y="1463830"/>
                <a:ext cx="1952767" cy="2145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57" h="21600" extrusionOk="0">
                    <a:moveTo>
                      <a:pt x="0" y="21600"/>
                    </a:moveTo>
                    <a:cubicBezTo>
                      <a:pt x="16004" y="18653"/>
                      <a:pt x="21600" y="11453"/>
                      <a:pt x="16789" y="0"/>
                    </a:cubicBezTo>
                  </a:path>
                </a:pathLst>
              </a:custGeom>
              <a:noFill/>
              <a:ln w="50800" cap="flat">
                <a:solidFill>
                  <a:srgbClr val="FF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pic>
            <p:nvPicPr>
              <p:cNvPr id="623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71009" y="3339498"/>
                <a:ext cx="622301" cy="6223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76" name="Connection Line"/>
              <p:cNvSpPr/>
              <p:nvPr/>
            </p:nvSpPr>
            <p:spPr>
              <a:xfrm>
                <a:off x="1569662" y="2848411"/>
                <a:ext cx="156476" cy="3755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0"/>
                    </a:lnTo>
                  </a:path>
                </a:pathLst>
              </a:custGeom>
              <a:noFill/>
              <a:ln w="50800" cap="flat">
                <a:solidFill>
                  <a:srgbClr val="FF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77" name="Connection Line"/>
              <p:cNvSpPr/>
              <p:nvPr/>
            </p:nvSpPr>
            <p:spPr>
              <a:xfrm>
                <a:off x="2471962" y="1660123"/>
                <a:ext cx="573523" cy="15824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59" h="21600" extrusionOk="0">
                    <a:moveTo>
                      <a:pt x="1528" y="21600"/>
                    </a:moveTo>
                    <a:cubicBezTo>
                      <a:pt x="-3041" y="13983"/>
                      <a:pt x="2636" y="6783"/>
                      <a:pt x="18559" y="0"/>
                    </a:cubicBezTo>
                  </a:path>
                </a:pathLst>
              </a:custGeom>
              <a:noFill/>
              <a:ln w="50800" cap="flat">
                <a:solidFill>
                  <a:srgbClr val="FF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</p:grpSp>
      <p:grpSp>
        <p:nvGrpSpPr>
          <p:cNvPr id="643" name="Group"/>
          <p:cNvGrpSpPr/>
          <p:nvPr/>
        </p:nvGrpSpPr>
        <p:grpSpPr>
          <a:xfrm>
            <a:off x="7592222" y="4778903"/>
            <a:ext cx="4998746" cy="3616755"/>
            <a:chOff x="0" y="0"/>
            <a:chExt cx="4998744" cy="3616753"/>
          </a:xfrm>
        </p:grpSpPr>
        <p:grpSp>
          <p:nvGrpSpPr>
            <p:cNvPr id="641" name="Group"/>
            <p:cNvGrpSpPr/>
            <p:nvPr/>
          </p:nvGrpSpPr>
          <p:grpSpPr>
            <a:xfrm>
              <a:off x="-1" y="857615"/>
              <a:ext cx="4998746" cy="2759139"/>
              <a:chOff x="0" y="0"/>
              <a:chExt cx="4998744" cy="2759138"/>
            </a:xfrm>
          </p:grpSpPr>
          <p:pic>
            <p:nvPicPr>
              <p:cNvPr id="628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79973" y="502737"/>
                <a:ext cx="628101" cy="628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29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18225" y="1149733"/>
                <a:ext cx="628102" cy="628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0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52394" y="2131038"/>
                <a:ext cx="628101" cy="628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1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70644" y="738412"/>
                <a:ext cx="628101" cy="628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2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78253" y="2131038"/>
                <a:ext cx="628101" cy="628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3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9779" y="2131038"/>
                <a:ext cx="628102" cy="628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4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50574" y="0"/>
                <a:ext cx="628101" cy="6281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5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69779" y="163677"/>
                <a:ext cx="628102" cy="6281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78" name="Connection Line"/>
              <p:cNvSpPr/>
              <p:nvPr/>
            </p:nvSpPr>
            <p:spPr>
              <a:xfrm>
                <a:off x="1214083" y="899331"/>
                <a:ext cx="175484" cy="11088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05" h="21600" extrusionOk="0">
                    <a:moveTo>
                      <a:pt x="15069" y="21600"/>
                    </a:moveTo>
                    <a:cubicBezTo>
                      <a:pt x="-5395" y="14297"/>
                      <a:pt x="-5016" y="7097"/>
                      <a:pt x="16205" y="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79" name="Connection Line"/>
              <p:cNvSpPr/>
              <p:nvPr/>
            </p:nvSpPr>
            <p:spPr>
              <a:xfrm>
                <a:off x="1566932" y="937681"/>
                <a:ext cx="126008" cy="10550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535" h="21600" extrusionOk="0">
                    <a:moveTo>
                      <a:pt x="8077" y="0"/>
                    </a:moveTo>
                    <a:cubicBezTo>
                      <a:pt x="21600" y="5813"/>
                      <a:pt x="18908" y="13013"/>
                      <a:pt x="0" y="2160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pic>
            <p:nvPicPr>
              <p:cNvPr id="638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965346"/>
                <a:ext cx="628101" cy="6281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80" name="Connection Line"/>
              <p:cNvSpPr/>
              <p:nvPr/>
            </p:nvSpPr>
            <p:spPr>
              <a:xfrm>
                <a:off x="378181" y="463905"/>
                <a:ext cx="834691" cy="3955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3821" y="9603"/>
                      <a:pt x="11021" y="2403"/>
                      <a:pt x="21600" y="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  <p:sp>
            <p:nvSpPr>
              <p:cNvPr id="681" name="Connection Line"/>
              <p:cNvSpPr/>
              <p:nvPr/>
            </p:nvSpPr>
            <p:spPr>
              <a:xfrm>
                <a:off x="350753" y="1725101"/>
                <a:ext cx="819291" cy="5933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1388" y="19428"/>
                      <a:pt x="4188" y="12228"/>
                      <a:pt x="0" y="0"/>
                    </a:cubicBezTo>
                  </a:path>
                </a:pathLst>
              </a:cu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  <p:sp>
          <p:nvSpPr>
            <p:cNvPr id="642" name="Network failure"/>
            <p:cNvSpPr txBox="1"/>
            <p:nvPr/>
          </p:nvSpPr>
          <p:spPr>
            <a:xfrm>
              <a:off x="975753" y="0"/>
              <a:ext cx="3047239" cy="8440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600">
                  <a:solidFill>
                    <a:schemeClr val="accent2">
                      <a:hueOff val="167855"/>
                      <a:satOff val="17755"/>
                      <a:lumOff val="-16671"/>
                    </a:schemeClr>
                  </a:solidFill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Network failure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2" grpId="1" animBg="1" advAuto="0"/>
      <p:bldP spid="627" grpId="2" animBg="1" advAuto="0"/>
      <p:bldP spid="643" grpId="3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INSIGH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INSIGHT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Anomalies tend to involve…"/>
          <p:cNvSpPr txBox="1">
            <a:spLocks noGrp="1"/>
          </p:cNvSpPr>
          <p:nvPr>
            <p:ph type="title"/>
          </p:nvPr>
        </p:nvSpPr>
        <p:spPr>
          <a:xfrm>
            <a:off x="472734" y="635000"/>
            <a:ext cx="12059332" cy="1284517"/>
          </a:xfrm>
          <a:prstGeom prst="rect">
            <a:avLst/>
          </a:prstGeom>
        </p:spPr>
        <p:txBody>
          <a:bodyPr/>
          <a:lstStyle/>
          <a:p>
            <a:r>
              <a:t>Anomalies tend to involve…</a:t>
            </a:r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92128" y="9244886"/>
            <a:ext cx="266701" cy="520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687" name="INSIGHT"/>
          <p:cNvSpPr txBox="1">
            <a:spLocks noGrp="1"/>
          </p:cNvSpPr>
          <p:nvPr>
            <p:ph type="body" idx="21"/>
          </p:nvPr>
        </p:nvSpPr>
        <p:spPr>
          <a:xfrm>
            <a:off x="11600426" y="57150"/>
            <a:ext cx="1054914" cy="520701"/>
          </a:xfrm>
          <a:prstGeom prst="rect">
            <a:avLst/>
          </a:prstGeom>
        </p:spPr>
        <p:txBody>
          <a:bodyPr/>
          <a:lstStyle/>
          <a:p>
            <a:r>
              <a:t>INSIGHT</a:t>
            </a:r>
          </a:p>
        </p:txBody>
      </p:sp>
      <p:sp>
        <p:nvSpPr>
          <p:cNvPr id="688" name="the sudden (dis)appearance of…"/>
          <p:cNvSpPr txBox="1"/>
          <p:nvPr/>
        </p:nvSpPr>
        <p:spPr>
          <a:xfrm>
            <a:off x="4487977" y="9607531"/>
            <a:ext cx="8299482" cy="2687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4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t>the sudden (dis)appearance of </a:t>
            </a:r>
          </a:p>
          <a:p>
            <a:pPr>
              <a:defRPr sz="4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t>large dense directed subgraph</a:t>
            </a:r>
          </a:p>
        </p:txBody>
      </p:sp>
      <p:grpSp>
        <p:nvGrpSpPr>
          <p:cNvPr id="725" name="Group"/>
          <p:cNvGrpSpPr/>
          <p:nvPr/>
        </p:nvGrpSpPr>
        <p:grpSpPr>
          <a:xfrm>
            <a:off x="567513" y="2054771"/>
            <a:ext cx="1756728" cy="2014771"/>
            <a:chOff x="0" y="0"/>
            <a:chExt cx="1756726" cy="2014770"/>
          </a:xfrm>
        </p:grpSpPr>
        <p:sp>
          <p:nvSpPr>
            <p:cNvPr id="689" name="Line"/>
            <p:cNvSpPr/>
            <p:nvPr/>
          </p:nvSpPr>
          <p:spPr>
            <a:xfrm>
              <a:off x="428850" y="360898"/>
              <a:ext cx="290461" cy="19435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697" name="Group"/>
            <p:cNvGrpSpPr/>
            <p:nvPr/>
          </p:nvGrpSpPr>
          <p:grpSpPr>
            <a:xfrm>
              <a:off x="-1" y="0"/>
              <a:ext cx="1756728" cy="1402141"/>
              <a:chOff x="0" y="0"/>
              <a:chExt cx="1756726" cy="1402140"/>
            </a:xfrm>
          </p:grpSpPr>
          <p:pic>
            <p:nvPicPr>
              <p:cNvPr id="690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818" y="77365"/>
                <a:ext cx="318953" cy="3189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91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9716" y="0"/>
                <a:ext cx="318953" cy="3189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92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37774" y="699809"/>
                <a:ext cx="318953" cy="3189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93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8898" y="1083188"/>
                <a:ext cx="318953" cy="3189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94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665728"/>
                <a:ext cx="318953" cy="3189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95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8887" y="541594"/>
                <a:ext cx="318953" cy="3189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96" name="Image" descr="Image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16881" y="162505"/>
                <a:ext cx="318953" cy="3189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98" name="Line"/>
            <p:cNvSpPr/>
            <p:nvPr/>
          </p:nvSpPr>
          <p:spPr>
            <a:xfrm>
              <a:off x="1089215" y="214569"/>
              <a:ext cx="199673" cy="7862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99" name="Line"/>
            <p:cNvSpPr/>
            <p:nvPr/>
          </p:nvSpPr>
          <p:spPr>
            <a:xfrm>
              <a:off x="386335" y="832413"/>
              <a:ext cx="304773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00" name="Line"/>
            <p:cNvSpPr/>
            <p:nvPr/>
          </p:nvSpPr>
          <p:spPr>
            <a:xfrm>
              <a:off x="990902" y="360335"/>
              <a:ext cx="1" cy="18626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01" name="Line"/>
            <p:cNvSpPr/>
            <p:nvPr/>
          </p:nvSpPr>
          <p:spPr>
            <a:xfrm>
              <a:off x="239896" y="1007025"/>
              <a:ext cx="337799" cy="24411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02" name="Line"/>
            <p:cNvSpPr/>
            <p:nvPr/>
          </p:nvSpPr>
          <p:spPr>
            <a:xfrm flipH="1" flipV="1">
              <a:off x="400526" y="452068"/>
              <a:ext cx="290461" cy="19435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03" name="Line"/>
            <p:cNvSpPr/>
            <p:nvPr/>
          </p:nvSpPr>
          <p:spPr>
            <a:xfrm flipH="1">
              <a:off x="967339" y="919300"/>
              <a:ext cx="420982" cy="28648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04" name="Line"/>
            <p:cNvSpPr/>
            <p:nvPr/>
          </p:nvSpPr>
          <p:spPr>
            <a:xfrm flipH="1">
              <a:off x="416479" y="208706"/>
              <a:ext cx="261192" cy="7938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708" name="Group"/>
            <p:cNvGrpSpPr/>
            <p:nvPr/>
          </p:nvGrpSpPr>
          <p:grpSpPr>
            <a:xfrm>
              <a:off x="42572" y="1740207"/>
              <a:ext cx="1610269" cy="274564"/>
              <a:chOff x="0" y="0"/>
              <a:chExt cx="1610267" cy="274562"/>
            </a:xfrm>
          </p:grpSpPr>
          <p:pic>
            <p:nvPicPr>
              <p:cNvPr id="705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12595" cy="2745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06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8836" y="0"/>
                <a:ext cx="412596" cy="2745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07" name="Image" descr="Imag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97673" y="0"/>
                <a:ext cx="412595" cy="2745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709" name="Line"/>
            <p:cNvSpPr/>
            <p:nvPr/>
          </p:nvSpPr>
          <p:spPr>
            <a:xfrm flipH="1" flipV="1">
              <a:off x="98884" y="1046939"/>
              <a:ext cx="146618" cy="620181"/>
            </a:xfrm>
            <a:prstGeom prst="line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10" name="Line"/>
            <p:cNvSpPr/>
            <p:nvPr/>
          </p:nvSpPr>
          <p:spPr>
            <a:xfrm flipV="1">
              <a:off x="307228" y="941486"/>
              <a:ext cx="395001" cy="718073"/>
            </a:xfrm>
            <a:prstGeom prst="line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11" name="Line"/>
            <p:cNvSpPr/>
            <p:nvPr/>
          </p:nvSpPr>
          <p:spPr>
            <a:xfrm flipV="1">
              <a:off x="368886" y="1435057"/>
              <a:ext cx="371711" cy="243349"/>
            </a:xfrm>
            <a:prstGeom prst="line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12" name="Line"/>
            <p:cNvSpPr/>
            <p:nvPr/>
          </p:nvSpPr>
          <p:spPr>
            <a:xfrm flipH="1" flipV="1">
              <a:off x="170176" y="1039087"/>
              <a:ext cx="629903" cy="639319"/>
            </a:xfrm>
            <a:prstGeom prst="line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13" name="Line"/>
            <p:cNvSpPr/>
            <p:nvPr/>
          </p:nvSpPr>
          <p:spPr>
            <a:xfrm flipV="1">
              <a:off x="1493749" y="1036128"/>
              <a:ext cx="89501" cy="640321"/>
            </a:xfrm>
            <a:prstGeom prst="line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14" name="Line"/>
            <p:cNvSpPr/>
            <p:nvPr/>
          </p:nvSpPr>
          <p:spPr>
            <a:xfrm flipH="1" flipV="1">
              <a:off x="989283" y="953289"/>
              <a:ext cx="457528" cy="706270"/>
            </a:xfrm>
            <a:prstGeom prst="line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15" name="Line"/>
            <p:cNvSpPr/>
            <p:nvPr/>
          </p:nvSpPr>
          <p:spPr>
            <a:xfrm flipV="1">
              <a:off x="934464" y="1066079"/>
              <a:ext cx="504202" cy="612327"/>
            </a:xfrm>
            <a:prstGeom prst="line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16" name="Line"/>
            <p:cNvSpPr/>
            <p:nvPr/>
          </p:nvSpPr>
          <p:spPr>
            <a:xfrm flipH="1" flipV="1">
              <a:off x="977408" y="1377921"/>
              <a:ext cx="381852" cy="281638"/>
            </a:xfrm>
            <a:prstGeom prst="line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17" name="Line"/>
            <p:cNvSpPr/>
            <p:nvPr/>
          </p:nvSpPr>
          <p:spPr>
            <a:xfrm flipH="1" flipV="1">
              <a:off x="814702" y="1429912"/>
              <a:ext cx="72888" cy="248494"/>
            </a:xfrm>
            <a:prstGeom prst="line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18" name="Line"/>
            <p:cNvSpPr/>
            <p:nvPr/>
          </p:nvSpPr>
          <p:spPr>
            <a:xfrm flipH="1" flipV="1">
              <a:off x="1112517" y="799957"/>
              <a:ext cx="305016" cy="5118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19" name="Line"/>
            <p:cNvSpPr/>
            <p:nvPr/>
          </p:nvSpPr>
          <p:spPr>
            <a:xfrm flipH="1" flipV="1">
              <a:off x="846118" y="331552"/>
              <a:ext cx="75929" cy="18823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20" name="Line"/>
            <p:cNvSpPr/>
            <p:nvPr/>
          </p:nvSpPr>
          <p:spPr>
            <a:xfrm flipV="1">
              <a:off x="156397" y="401419"/>
              <a:ext cx="82157" cy="18500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21" name="Line"/>
            <p:cNvSpPr/>
            <p:nvPr/>
          </p:nvSpPr>
          <p:spPr>
            <a:xfrm flipV="1">
              <a:off x="1093757" y="503402"/>
              <a:ext cx="229925" cy="22992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22" name="Line"/>
            <p:cNvSpPr/>
            <p:nvPr/>
          </p:nvSpPr>
          <p:spPr>
            <a:xfrm flipV="1">
              <a:off x="409541" y="141067"/>
              <a:ext cx="261193" cy="7938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23" name="Line"/>
            <p:cNvSpPr/>
            <p:nvPr/>
          </p:nvSpPr>
          <p:spPr>
            <a:xfrm flipH="1">
              <a:off x="248177" y="417633"/>
              <a:ext cx="75246" cy="20874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24" name="Line"/>
            <p:cNvSpPr/>
            <p:nvPr/>
          </p:nvSpPr>
          <p:spPr>
            <a:xfrm>
              <a:off x="1543254" y="520107"/>
              <a:ext cx="71924" cy="18409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47" name="Group"/>
          <p:cNvGrpSpPr/>
          <p:nvPr/>
        </p:nvGrpSpPr>
        <p:grpSpPr>
          <a:xfrm>
            <a:off x="10206627" y="2218689"/>
            <a:ext cx="2223854" cy="1686935"/>
            <a:chOff x="0" y="0"/>
            <a:chExt cx="2223852" cy="1686934"/>
          </a:xfrm>
        </p:grpSpPr>
        <p:sp>
          <p:nvSpPr>
            <p:cNvPr id="726" name="Line"/>
            <p:cNvSpPr/>
            <p:nvPr/>
          </p:nvSpPr>
          <p:spPr>
            <a:xfrm flipH="1" flipV="1">
              <a:off x="1610330" y="441680"/>
              <a:ext cx="248663" cy="805070"/>
            </a:xfrm>
            <a:prstGeom prst="line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27" name="Line"/>
            <p:cNvSpPr/>
            <p:nvPr/>
          </p:nvSpPr>
          <p:spPr>
            <a:xfrm flipV="1">
              <a:off x="1470209" y="441679"/>
              <a:ext cx="71172" cy="832808"/>
            </a:xfrm>
            <a:prstGeom prst="line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28" name="Line"/>
            <p:cNvSpPr/>
            <p:nvPr/>
          </p:nvSpPr>
          <p:spPr>
            <a:xfrm flipV="1">
              <a:off x="570178" y="453355"/>
              <a:ext cx="522211" cy="79719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29" name="Line"/>
            <p:cNvSpPr/>
            <p:nvPr/>
          </p:nvSpPr>
          <p:spPr>
            <a:xfrm flipH="1" flipV="1">
              <a:off x="1196632" y="441680"/>
              <a:ext cx="556067" cy="808537"/>
            </a:xfrm>
            <a:prstGeom prst="line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30" name="Line"/>
            <p:cNvSpPr/>
            <p:nvPr/>
          </p:nvSpPr>
          <p:spPr>
            <a:xfrm flipH="1" flipV="1">
              <a:off x="738346" y="416391"/>
              <a:ext cx="975146" cy="876611"/>
            </a:xfrm>
            <a:prstGeom prst="line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31" name="Line"/>
            <p:cNvSpPr/>
            <p:nvPr/>
          </p:nvSpPr>
          <p:spPr>
            <a:xfrm flipV="1">
              <a:off x="1920949" y="441680"/>
              <a:ext cx="132629" cy="805070"/>
            </a:xfrm>
            <a:prstGeom prst="line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32" name="Line"/>
            <p:cNvSpPr/>
            <p:nvPr/>
          </p:nvSpPr>
          <p:spPr>
            <a:xfrm flipH="1" flipV="1">
              <a:off x="160209" y="465435"/>
              <a:ext cx="282495" cy="7819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33" name="Line"/>
            <p:cNvSpPr/>
            <p:nvPr/>
          </p:nvSpPr>
          <p:spPr>
            <a:xfrm flipV="1">
              <a:off x="1528373" y="440151"/>
              <a:ext cx="410361" cy="854028"/>
            </a:xfrm>
            <a:prstGeom prst="line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34" name="Line"/>
            <p:cNvSpPr/>
            <p:nvPr/>
          </p:nvSpPr>
          <p:spPr>
            <a:xfrm flipH="1" flipV="1">
              <a:off x="639847" y="476470"/>
              <a:ext cx="621116" cy="794233"/>
            </a:xfrm>
            <a:prstGeom prst="line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35" name="Line"/>
            <p:cNvSpPr/>
            <p:nvPr/>
          </p:nvSpPr>
          <p:spPr>
            <a:xfrm flipH="1" flipV="1">
              <a:off x="1116834" y="460381"/>
              <a:ext cx="242060" cy="792751"/>
            </a:xfrm>
            <a:prstGeom prst="line">
              <a:avLst/>
            </a:prstGeom>
            <a:noFill/>
            <a:ln w="381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pic>
          <p:nvPicPr>
            <p:cNvPr id="736" name="Image" descr="Image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330" y="1319144"/>
              <a:ext cx="367791" cy="367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7" name="Image" descr="Image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2397" y="1319144"/>
              <a:ext cx="367791" cy="367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8" name="Image" descr="Image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0554" y="1319144"/>
              <a:ext cx="367791" cy="367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9" name="Image" descr="Image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367790" cy="3677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0" name="Image" descr="Image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629" y="0"/>
              <a:ext cx="367791" cy="3677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1" name="Image" descr="Image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3258" y="0"/>
              <a:ext cx="367791" cy="3677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2" name="Image" descr="Image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1365" y="5186"/>
              <a:ext cx="367791" cy="367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3" name="Image" descr="Image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6063" y="0"/>
              <a:ext cx="367790" cy="3677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4" name="Image" descr="Image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363" y="1319144"/>
              <a:ext cx="367791" cy="367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5" name="Line"/>
            <p:cNvSpPr/>
            <p:nvPr/>
          </p:nvSpPr>
          <p:spPr>
            <a:xfrm flipV="1">
              <a:off x="937581" y="489104"/>
              <a:ext cx="499353" cy="80929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46" name="Line"/>
            <p:cNvSpPr/>
            <p:nvPr/>
          </p:nvSpPr>
          <p:spPr>
            <a:xfrm flipH="1" flipV="1">
              <a:off x="250859" y="441602"/>
              <a:ext cx="652188" cy="84887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761" name="Group"/>
          <p:cNvGrpSpPr/>
          <p:nvPr/>
        </p:nvGrpSpPr>
        <p:grpSpPr>
          <a:xfrm>
            <a:off x="9647977" y="7071624"/>
            <a:ext cx="2721805" cy="1502344"/>
            <a:chOff x="0" y="0"/>
            <a:chExt cx="2721803" cy="1502343"/>
          </a:xfrm>
        </p:grpSpPr>
        <p:pic>
          <p:nvPicPr>
            <p:cNvPr id="748" name="Image" descr="Image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8090" y="273739"/>
              <a:ext cx="342000" cy="34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9" name="Image" descr="Image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3416" y="626026"/>
              <a:ext cx="342000" cy="34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0" name="Image" descr="Image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2068" y="1160344"/>
              <a:ext cx="342000" cy="34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1" name="Image" descr="Image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79804" y="402063"/>
              <a:ext cx="342000" cy="34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2" name="Image" descr="Image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7201" y="1160344"/>
              <a:ext cx="342000" cy="34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3" name="Image" descr="Image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942" y="1160344"/>
              <a:ext cx="342000" cy="34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4" name="Image" descr="Image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24379" y="0"/>
              <a:ext cx="342000" cy="3419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5" name="Image" descr="Image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942" y="89122"/>
              <a:ext cx="342000" cy="34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3" name="Connection Line"/>
            <p:cNvSpPr/>
            <p:nvPr/>
          </p:nvSpPr>
          <p:spPr>
            <a:xfrm>
              <a:off x="661065" y="489683"/>
              <a:ext cx="95551" cy="603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5" h="21600" extrusionOk="0">
                  <a:moveTo>
                    <a:pt x="15069" y="21600"/>
                  </a:moveTo>
                  <a:cubicBezTo>
                    <a:pt x="-5395" y="14297"/>
                    <a:pt x="-5016" y="7097"/>
                    <a:pt x="16205" y="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784" name="Connection Line"/>
            <p:cNvSpPr/>
            <p:nvPr/>
          </p:nvSpPr>
          <p:spPr>
            <a:xfrm>
              <a:off x="853190" y="510565"/>
              <a:ext cx="68612" cy="574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35" h="21600" extrusionOk="0">
                  <a:moveTo>
                    <a:pt x="8077" y="0"/>
                  </a:moveTo>
                  <a:cubicBezTo>
                    <a:pt x="21600" y="5813"/>
                    <a:pt x="18908" y="13013"/>
                    <a:pt x="0" y="21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pic>
          <p:nvPicPr>
            <p:cNvPr id="758" name="Image" descr="Image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525628"/>
              <a:ext cx="342000" cy="34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5" name="Connection Line"/>
            <p:cNvSpPr/>
            <p:nvPr/>
          </p:nvSpPr>
          <p:spPr>
            <a:xfrm>
              <a:off x="205918" y="252595"/>
              <a:ext cx="454488" cy="215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821" y="9603"/>
                    <a:pt x="11021" y="2403"/>
                    <a:pt x="21600" y="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786" name="Connection Line"/>
            <p:cNvSpPr/>
            <p:nvPr/>
          </p:nvSpPr>
          <p:spPr>
            <a:xfrm>
              <a:off x="190984" y="939313"/>
              <a:ext cx="446102" cy="323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1388" y="19428"/>
                    <a:pt x="4188" y="12228"/>
                    <a:pt x="0" y="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781" name="Group"/>
          <p:cNvGrpSpPr/>
          <p:nvPr/>
        </p:nvGrpSpPr>
        <p:grpSpPr>
          <a:xfrm>
            <a:off x="1196814" y="6679550"/>
            <a:ext cx="1985454" cy="2229519"/>
            <a:chOff x="0" y="0"/>
            <a:chExt cx="1985452" cy="2229517"/>
          </a:xfrm>
        </p:grpSpPr>
        <p:sp>
          <p:nvSpPr>
            <p:cNvPr id="762" name="Line"/>
            <p:cNvSpPr/>
            <p:nvPr/>
          </p:nvSpPr>
          <p:spPr>
            <a:xfrm>
              <a:off x="304481" y="215387"/>
              <a:ext cx="781565" cy="62431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763" name="Image" descr="Image"/>
            <p:cNvPicPr>
              <a:picLocks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85453" cy="2229518"/>
            </a:xfrm>
            <a:prstGeom prst="rect">
              <a:avLst/>
            </a:prstGeom>
            <a:ln w="25400" cap="flat">
              <a:solidFill>
                <a:srgbClr val="F3F7F5"/>
              </a:solidFill>
              <a:prstDash val="solid"/>
              <a:miter lim="400000"/>
            </a:ln>
            <a:effectLst>
              <a:outerShdw blurRad="50800" dist="25400" dir="3600000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64" name="Line"/>
            <p:cNvSpPr/>
            <p:nvPr/>
          </p:nvSpPr>
          <p:spPr>
            <a:xfrm flipH="1" flipV="1">
              <a:off x="1260943" y="612768"/>
              <a:ext cx="229333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765" name="Image" descr="Image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8297" y="1564380"/>
              <a:ext cx="214750" cy="214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6" name="Image" descr="Image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0016" y="1060645"/>
              <a:ext cx="214749" cy="214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7" name="Image" descr="Image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82724" y="460738"/>
              <a:ext cx="214749" cy="214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8" name="Image" descr="Image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3764" y="1626211"/>
              <a:ext cx="214749" cy="214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9" name="Image" descr="Image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5202" y="1064959"/>
              <a:ext cx="214750" cy="214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0" name="Image" descr="Image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5202" y="114814"/>
              <a:ext cx="214750" cy="214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1" name="Image" descr="Image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284" y="1060645"/>
              <a:ext cx="214750" cy="214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2" name="Image" descr="Image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2679" y="651641"/>
              <a:ext cx="214749" cy="214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3" name="Image" descr="Image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5202" y="420390"/>
              <a:ext cx="214750" cy="214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4" name="Image" descr="Image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5244" y="1866306"/>
              <a:ext cx="214749" cy="214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5" name="Image" descr="Image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791" y="1804368"/>
              <a:ext cx="214749" cy="214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6" name="Image" descr="Image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09" y="1295257"/>
              <a:ext cx="214750" cy="214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7" name="Image" descr="Image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939" y="1343151"/>
              <a:ext cx="214749" cy="214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8" name="Image" descr="Image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6364" y="595359"/>
              <a:ext cx="214749" cy="214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9" name="Image" descr="Image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6070" y="597572"/>
              <a:ext cx="214750" cy="214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0" name="Image" descr="Image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" y="104104"/>
              <a:ext cx="214749" cy="214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82" name="sudden (dis)appearance of…"/>
          <p:cNvSpPr txBox="1"/>
          <p:nvPr/>
        </p:nvSpPr>
        <p:spPr>
          <a:xfrm>
            <a:off x="995565" y="4204796"/>
            <a:ext cx="11013670" cy="201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defTabSz="490727">
              <a:defRPr sz="5544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  <a:ea typeface="+mj-ea"/>
                <a:cs typeface="+mj-cs"/>
                <a:sym typeface="Avenir Next Condensed Regular"/>
              </a:defRPr>
            </a:pPr>
            <a:r>
              <a:t>sudden (dis)appearance of </a:t>
            </a:r>
          </a:p>
          <a:p>
            <a:pPr defTabSz="490727">
              <a:defRPr sz="5544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  <a:ea typeface="+mj-ea"/>
                <a:cs typeface="+mj-cs"/>
                <a:sym typeface="Avenir Next Condensed Regular"/>
              </a:defRPr>
            </a:pPr>
            <a:r>
              <a:t>large dense directed subgraph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udden (dis)appearance of…"/>
          <p:cNvSpPr txBox="1">
            <a:spLocks noGrp="1"/>
          </p:cNvSpPr>
          <p:nvPr>
            <p:ph type="title"/>
          </p:nvPr>
        </p:nvSpPr>
        <p:spPr>
          <a:xfrm>
            <a:off x="472734" y="635000"/>
            <a:ext cx="12059332" cy="2395189"/>
          </a:xfrm>
          <a:prstGeom prst="rect">
            <a:avLst/>
          </a:prstGeom>
        </p:spPr>
        <p:txBody>
          <a:bodyPr/>
          <a:lstStyle/>
          <a:p>
            <a:r>
              <a:t>sudden (dis)appearance of </a:t>
            </a:r>
          </a:p>
          <a:p>
            <a:r>
              <a:t>large dense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directed subgraph</a:t>
            </a:r>
          </a:p>
        </p:txBody>
      </p:sp>
      <p:sp>
        <p:nvSpPr>
          <p:cNvPr id="7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92128" y="9244886"/>
            <a:ext cx="266701" cy="520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790" name="INSIGHT"/>
          <p:cNvSpPr txBox="1">
            <a:spLocks noGrp="1"/>
          </p:cNvSpPr>
          <p:nvPr>
            <p:ph type="body" idx="21"/>
          </p:nvPr>
        </p:nvSpPr>
        <p:spPr>
          <a:xfrm>
            <a:off x="11600426" y="57150"/>
            <a:ext cx="1054914" cy="520701"/>
          </a:xfrm>
          <a:prstGeom prst="rect">
            <a:avLst/>
          </a:prstGeom>
        </p:spPr>
        <p:txBody>
          <a:bodyPr/>
          <a:lstStyle/>
          <a:p>
            <a:r>
              <a:t>INSIGHT</a:t>
            </a:r>
          </a:p>
        </p:txBody>
      </p:sp>
      <p:pic>
        <p:nvPicPr>
          <p:cNvPr id="791" name="00023.png" descr="00023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277" t="12900" r="11078" b="12155"/>
          <a:stretch>
            <a:fillRect/>
          </a:stretch>
        </p:blipFill>
        <p:spPr>
          <a:xfrm>
            <a:off x="1154370" y="3429082"/>
            <a:ext cx="5156545" cy="51773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00" name="Group"/>
          <p:cNvGrpSpPr/>
          <p:nvPr/>
        </p:nvGrpSpPr>
        <p:grpSpPr>
          <a:xfrm>
            <a:off x="4069948" y="5131267"/>
            <a:ext cx="7421674" cy="1573276"/>
            <a:chOff x="-129453" y="0"/>
            <a:chExt cx="7421672" cy="1573275"/>
          </a:xfrm>
        </p:grpSpPr>
        <p:pic>
          <p:nvPicPr>
            <p:cNvPr id="792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342424">
              <a:off x="-96302" y="866993"/>
              <a:ext cx="1473420" cy="457904"/>
            </a:xfrm>
            <a:prstGeom prst="rect">
              <a:avLst/>
            </a:prstGeom>
            <a:effectLst/>
          </p:spPr>
        </p:pic>
        <p:sp>
          <p:nvSpPr>
            <p:cNvPr id="794" name="Line"/>
            <p:cNvSpPr/>
            <p:nvPr/>
          </p:nvSpPr>
          <p:spPr>
            <a:xfrm flipH="1">
              <a:off x="5327527" y="56724"/>
              <a:ext cx="184316" cy="1118823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95" name="Line"/>
            <p:cNvSpPr/>
            <p:nvPr/>
          </p:nvSpPr>
          <p:spPr>
            <a:xfrm flipH="1">
              <a:off x="5487128" y="0"/>
              <a:ext cx="1177673" cy="1177672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96" name="Line"/>
            <p:cNvSpPr/>
            <p:nvPr/>
          </p:nvSpPr>
          <p:spPr>
            <a:xfrm>
              <a:off x="7018746" y="57052"/>
              <a:ext cx="273474" cy="1070147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97" name="Line"/>
            <p:cNvSpPr/>
            <p:nvPr/>
          </p:nvSpPr>
          <p:spPr>
            <a:xfrm>
              <a:off x="5684807" y="83904"/>
              <a:ext cx="283165" cy="1075535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98" name="Line"/>
            <p:cNvSpPr/>
            <p:nvPr/>
          </p:nvSpPr>
          <p:spPr>
            <a:xfrm flipH="1">
              <a:off x="6644082" y="57713"/>
              <a:ext cx="158997" cy="1095897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99" name="Line"/>
            <p:cNvSpPr/>
            <p:nvPr/>
          </p:nvSpPr>
          <p:spPr>
            <a:xfrm>
              <a:off x="5927599" y="67554"/>
              <a:ext cx="555395" cy="1068584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808" name="Group"/>
          <p:cNvGrpSpPr/>
          <p:nvPr/>
        </p:nvGrpSpPr>
        <p:grpSpPr>
          <a:xfrm>
            <a:off x="2878656" y="6082204"/>
            <a:ext cx="8814841" cy="1552722"/>
            <a:chOff x="0" y="0"/>
            <a:chExt cx="8814840" cy="1552721"/>
          </a:xfrm>
        </p:grpSpPr>
        <p:sp>
          <p:nvSpPr>
            <p:cNvPr id="801" name="Oval"/>
            <p:cNvSpPr/>
            <p:nvPr/>
          </p:nvSpPr>
          <p:spPr>
            <a:xfrm rot="5400000">
              <a:off x="8362077" y="293220"/>
              <a:ext cx="450230" cy="455299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02" name="Oval"/>
            <p:cNvSpPr/>
            <p:nvPr/>
          </p:nvSpPr>
          <p:spPr>
            <a:xfrm rot="5400000">
              <a:off x="7720017" y="293220"/>
              <a:ext cx="450230" cy="455299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03" name="Oval"/>
            <p:cNvSpPr/>
            <p:nvPr/>
          </p:nvSpPr>
          <p:spPr>
            <a:xfrm rot="5400000">
              <a:off x="7077956" y="293220"/>
              <a:ext cx="450230" cy="455299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04" name="Oval"/>
            <p:cNvSpPr/>
            <p:nvPr/>
          </p:nvSpPr>
          <p:spPr>
            <a:xfrm rot="5400000">
              <a:off x="6427999" y="293220"/>
              <a:ext cx="450230" cy="455299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05" name="sources"/>
            <p:cNvSpPr txBox="1"/>
            <p:nvPr/>
          </p:nvSpPr>
          <p:spPr>
            <a:xfrm>
              <a:off x="6885330" y="664686"/>
              <a:ext cx="1469645" cy="743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1000"/>
                </a:spcBef>
                <a:defRPr sz="3200"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sources</a:t>
              </a:r>
            </a:p>
          </p:txBody>
        </p:sp>
        <p:sp>
          <p:nvSpPr>
            <p:cNvPr id="806" name="Oval"/>
            <p:cNvSpPr/>
            <p:nvPr/>
          </p:nvSpPr>
          <p:spPr>
            <a:xfrm>
              <a:off x="97837" y="0"/>
              <a:ext cx="1273970" cy="972807"/>
            </a:xfrm>
            <a:prstGeom prst="ellipse">
              <a:avLst/>
            </a:prstGeom>
            <a:noFill/>
            <a:ln w="635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pPr>
              <a:endParaRPr/>
            </a:p>
          </p:txBody>
        </p:sp>
        <p:sp>
          <p:nvSpPr>
            <p:cNvPr id="807" name="sources"/>
            <p:cNvSpPr txBox="1"/>
            <p:nvPr/>
          </p:nvSpPr>
          <p:spPr>
            <a:xfrm>
              <a:off x="0" y="809516"/>
              <a:ext cx="1469645" cy="743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1000"/>
                </a:spcBef>
                <a:defRPr sz="3200"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sources</a:t>
              </a:r>
            </a:p>
          </p:txBody>
        </p:sp>
      </p:grpSp>
      <p:grpSp>
        <p:nvGrpSpPr>
          <p:cNvPr id="814" name="Group"/>
          <p:cNvGrpSpPr/>
          <p:nvPr/>
        </p:nvGrpSpPr>
        <p:grpSpPr>
          <a:xfrm>
            <a:off x="4856614" y="3939630"/>
            <a:ext cx="6744809" cy="2287174"/>
            <a:chOff x="0" y="0"/>
            <a:chExt cx="6744807" cy="2287172"/>
          </a:xfrm>
        </p:grpSpPr>
        <p:sp>
          <p:nvSpPr>
            <p:cNvPr id="809" name="Oval"/>
            <p:cNvSpPr/>
            <p:nvPr/>
          </p:nvSpPr>
          <p:spPr>
            <a:xfrm>
              <a:off x="653464" y="1314365"/>
              <a:ext cx="872900" cy="972808"/>
            </a:xfrm>
            <a:prstGeom prst="ellipse">
              <a:avLst/>
            </a:prstGeom>
            <a:noFill/>
            <a:ln w="635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DIN Condensed Bold"/>
                  <a:ea typeface="DIN Condensed Bold"/>
                  <a:cs typeface="DIN Condensed Bold"/>
                  <a:sym typeface="DIN Condensed Bold"/>
                </a:defRPr>
              </a:pPr>
              <a:endParaRPr/>
            </a:p>
          </p:txBody>
        </p:sp>
        <p:sp>
          <p:nvSpPr>
            <p:cNvPr id="810" name="Oval"/>
            <p:cNvSpPr/>
            <p:nvPr/>
          </p:nvSpPr>
          <p:spPr>
            <a:xfrm rot="5400000">
              <a:off x="6037720" y="710446"/>
              <a:ext cx="450230" cy="455298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11" name="Oval"/>
            <p:cNvSpPr/>
            <p:nvPr/>
          </p:nvSpPr>
          <p:spPr>
            <a:xfrm rot="5400000">
              <a:off x="4747130" y="710446"/>
              <a:ext cx="450230" cy="455298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12" name="destinations"/>
            <p:cNvSpPr txBox="1"/>
            <p:nvPr/>
          </p:nvSpPr>
          <p:spPr>
            <a:xfrm>
              <a:off x="4539579" y="0"/>
              <a:ext cx="2205229" cy="743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1000"/>
                </a:spcBef>
                <a:defRPr sz="3200"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destinations</a:t>
              </a:r>
            </a:p>
          </p:txBody>
        </p:sp>
        <p:sp>
          <p:nvSpPr>
            <p:cNvPr id="813" name="destinations"/>
            <p:cNvSpPr txBox="1"/>
            <p:nvPr/>
          </p:nvSpPr>
          <p:spPr>
            <a:xfrm>
              <a:off x="0" y="590967"/>
              <a:ext cx="2205228" cy="743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1000"/>
                </a:spcBef>
                <a:defRPr sz="3200"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destinations</a:t>
              </a: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92128" y="9244886"/>
            <a:ext cx="266701" cy="520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817" name="TEX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</a:t>
            </a:r>
          </a:p>
        </p:txBody>
      </p:sp>
      <p:sp>
        <p:nvSpPr>
          <p:cNvPr id="818" name="sudden (dis)appearance of…"/>
          <p:cNvSpPr txBox="1">
            <a:spLocks noGrp="1"/>
          </p:cNvSpPr>
          <p:nvPr>
            <p:ph type="title"/>
          </p:nvPr>
        </p:nvSpPr>
        <p:spPr>
          <a:xfrm>
            <a:off x="472734" y="635000"/>
            <a:ext cx="12059332" cy="2395189"/>
          </a:xfrm>
          <a:prstGeom prst="rect">
            <a:avLst/>
          </a:prstGeom>
        </p:spPr>
        <p:txBody>
          <a:bodyPr/>
          <a:lstStyle/>
          <a:p>
            <a:r>
              <a:t>sudden (dis)appearance of </a:t>
            </a:r>
          </a:p>
          <a:p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large dense</a:t>
            </a:r>
            <a:r>
              <a:t> directed subgraph</a:t>
            </a:r>
          </a:p>
        </p:txBody>
      </p:sp>
      <p:grpSp>
        <p:nvGrpSpPr>
          <p:cNvPr id="837" name="Group"/>
          <p:cNvGrpSpPr/>
          <p:nvPr/>
        </p:nvGrpSpPr>
        <p:grpSpPr>
          <a:xfrm>
            <a:off x="739925" y="2961432"/>
            <a:ext cx="11030056" cy="4802800"/>
            <a:chOff x="0" y="-50799"/>
            <a:chExt cx="11030054" cy="4802799"/>
          </a:xfrm>
        </p:grpSpPr>
        <p:sp>
          <p:nvSpPr>
            <p:cNvPr id="819" name="Oval"/>
            <p:cNvSpPr/>
            <p:nvPr/>
          </p:nvSpPr>
          <p:spPr>
            <a:xfrm rot="5400000">
              <a:off x="10577291" y="3598074"/>
              <a:ext cx="450230" cy="455299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20" name="Oval"/>
            <p:cNvSpPr/>
            <p:nvPr/>
          </p:nvSpPr>
          <p:spPr>
            <a:xfrm rot="5400000">
              <a:off x="9935231" y="3598074"/>
              <a:ext cx="450230" cy="455299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21" name="Oval"/>
            <p:cNvSpPr/>
            <p:nvPr/>
          </p:nvSpPr>
          <p:spPr>
            <a:xfrm rot="5400000">
              <a:off x="9293170" y="3598074"/>
              <a:ext cx="450230" cy="455299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22" name="Oval"/>
            <p:cNvSpPr/>
            <p:nvPr/>
          </p:nvSpPr>
          <p:spPr>
            <a:xfrm rot="5400000">
              <a:off x="8643213" y="3598074"/>
              <a:ext cx="450230" cy="455299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23" name="sources"/>
            <p:cNvSpPr txBox="1"/>
            <p:nvPr/>
          </p:nvSpPr>
          <p:spPr>
            <a:xfrm>
              <a:off x="7933118" y="4008794"/>
              <a:ext cx="1469645" cy="743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1000"/>
                </a:spcBef>
                <a:defRPr sz="3200"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sources</a:t>
              </a:r>
            </a:p>
          </p:txBody>
        </p:sp>
        <p:sp>
          <p:nvSpPr>
            <p:cNvPr id="824" name="Oval"/>
            <p:cNvSpPr/>
            <p:nvPr/>
          </p:nvSpPr>
          <p:spPr>
            <a:xfrm rot="5400000">
              <a:off x="10230893" y="1872726"/>
              <a:ext cx="450230" cy="455299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25" name="Oval"/>
            <p:cNvSpPr/>
            <p:nvPr/>
          </p:nvSpPr>
          <p:spPr>
            <a:xfrm rot="5400000">
              <a:off x="8940303" y="1872726"/>
              <a:ext cx="450230" cy="455299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26" name="destinations"/>
            <p:cNvSpPr txBox="1"/>
            <p:nvPr/>
          </p:nvSpPr>
          <p:spPr>
            <a:xfrm>
              <a:off x="7465082" y="1155064"/>
              <a:ext cx="2205229" cy="743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1000"/>
                </a:spcBef>
                <a:defRPr sz="3200">
                  <a:latin typeface="Noteworthy Bold"/>
                  <a:ea typeface="Noteworthy Bold"/>
                  <a:cs typeface="Noteworthy Bold"/>
                  <a:sym typeface="Noteworthy Bold"/>
                </a:defRPr>
              </a:lvl1pPr>
            </a:lstStyle>
            <a:p>
              <a:r>
                <a:t>destinations</a:t>
              </a:r>
            </a:p>
          </p:txBody>
        </p:sp>
        <p:sp>
          <p:nvSpPr>
            <p:cNvPr id="827" name="Oval"/>
            <p:cNvSpPr/>
            <p:nvPr/>
          </p:nvSpPr>
          <p:spPr>
            <a:xfrm rot="5400000">
              <a:off x="8041950" y="3607141"/>
              <a:ext cx="450230" cy="455299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28" name="Oval"/>
            <p:cNvSpPr/>
            <p:nvPr/>
          </p:nvSpPr>
          <p:spPr>
            <a:xfrm rot="5400000">
              <a:off x="7399890" y="3607141"/>
              <a:ext cx="450230" cy="455299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29" name="Oval"/>
            <p:cNvSpPr/>
            <p:nvPr/>
          </p:nvSpPr>
          <p:spPr>
            <a:xfrm rot="5400000">
              <a:off x="6757829" y="3607141"/>
              <a:ext cx="450230" cy="455299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30" name="Oval"/>
            <p:cNvSpPr/>
            <p:nvPr/>
          </p:nvSpPr>
          <p:spPr>
            <a:xfrm rot="5400000">
              <a:off x="6107871" y="3607141"/>
              <a:ext cx="450230" cy="455299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31" name="Oval"/>
            <p:cNvSpPr/>
            <p:nvPr/>
          </p:nvSpPr>
          <p:spPr>
            <a:xfrm rot="5400000">
              <a:off x="7695551" y="1881793"/>
              <a:ext cx="450230" cy="455299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32" name="Oval"/>
            <p:cNvSpPr/>
            <p:nvPr/>
          </p:nvSpPr>
          <p:spPr>
            <a:xfrm rot="5400000">
              <a:off x="6404962" y="1881793"/>
              <a:ext cx="450230" cy="455299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33" name="Oval"/>
            <p:cNvSpPr/>
            <p:nvPr/>
          </p:nvSpPr>
          <p:spPr>
            <a:xfrm rot="5400000">
              <a:off x="8342581" y="1890398"/>
              <a:ext cx="450230" cy="455299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grpSp>
          <p:nvGrpSpPr>
            <p:cNvPr id="836" name="Group"/>
            <p:cNvGrpSpPr/>
            <p:nvPr/>
          </p:nvGrpSpPr>
          <p:grpSpPr>
            <a:xfrm>
              <a:off x="0" y="-50800"/>
              <a:ext cx="1831914" cy="1765122"/>
              <a:chOff x="0" y="-50799"/>
              <a:chExt cx="1831913" cy="1765121"/>
            </a:xfrm>
          </p:grpSpPr>
          <p:sp>
            <p:nvSpPr>
              <p:cNvPr id="834" name="many nodes"/>
              <p:cNvSpPr/>
              <p:nvPr/>
            </p:nvSpPr>
            <p:spPr>
              <a:xfrm>
                <a:off x="0" y="1714321"/>
                <a:ext cx="1831914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1000"/>
                  </a:spcBef>
                  <a:defRPr sz="3600">
                    <a:solidFill>
                      <a:schemeClr val="accent2">
                        <a:hueOff val="167855"/>
                        <a:satOff val="17755"/>
                        <a:lumOff val="-16671"/>
                      </a:schemeClr>
                    </a:solidFill>
                    <a:latin typeface="Noteworthy Bold"/>
                    <a:ea typeface="Noteworthy Bold"/>
                    <a:cs typeface="Noteworthy Bold"/>
                    <a:sym typeface="Noteworthy Bold"/>
                  </a:defRPr>
                </a:lvl1pPr>
              </a:lstStyle>
              <a:p>
                <a:r>
                  <a:t>many nodes</a:t>
                </a:r>
              </a:p>
            </p:txBody>
          </p:sp>
          <p:pic>
            <p:nvPicPr>
              <p:cNvPr id="859" name="Connection Line" descr="Connection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54572" y="-50800"/>
                <a:ext cx="451568" cy="1093495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858" name="Group"/>
          <p:cNvGrpSpPr/>
          <p:nvPr/>
        </p:nvGrpSpPr>
        <p:grpSpPr>
          <a:xfrm>
            <a:off x="2523611" y="1088406"/>
            <a:ext cx="9044494" cy="5591482"/>
            <a:chOff x="0" y="-1969086"/>
            <a:chExt cx="9044492" cy="5591480"/>
          </a:xfrm>
        </p:grpSpPr>
        <p:grpSp>
          <p:nvGrpSpPr>
            <p:cNvPr id="854" name="Group"/>
            <p:cNvGrpSpPr/>
            <p:nvPr/>
          </p:nvGrpSpPr>
          <p:grpSpPr>
            <a:xfrm>
              <a:off x="4544459" y="2308656"/>
              <a:ext cx="4500034" cy="1313739"/>
              <a:chOff x="0" y="0"/>
              <a:chExt cx="4500032" cy="1313738"/>
            </a:xfrm>
          </p:grpSpPr>
          <p:sp>
            <p:nvSpPr>
              <p:cNvPr id="838" name="Line"/>
              <p:cNvSpPr/>
              <p:nvPr/>
            </p:nvSpPr>
            <p:spPr>
              <a:xfrm flipH="1">
                <a:off x="2535341" y="56724"/>
                <a:ext cx="184316" cy="1118823"/>
              </a:xfrm>
              <a:prstGeom prst="line">
                <a:avLst/>
              </a:prstGeom>
              <a:noFill/>
              <a:ln w="508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39" name="Line"/>
              <p:cNvSpPr/>
              <p:nvPr/>
            </p:nvSpPr>
            <p:spPr>
              <a:xfrm flipH="1">
                <a:off x="2694942" y="0"/>
                <a:ext cx="1177672" cy="1177672"/>
              </a:xfrm>
              <a:prstGeom prst="line">
                <a:avLst/>
              </a:prstGeom>
              <a:noFill/>
              <a:ln w="508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40" name="Line"/>
              <p:cNvSpPr/>
              <p:nvPr/>
            </p:nvSpPr>
            <p:spPr>
              <a:xfrm>
                <a:off x="4226559" y="57052"/>
                <a:ext cx="273474" cy="1070147"/>
              </a:xfrm>
              <a:prstGeom prst="line">
                <a:avLst/>
              </a:prstGeom>
              <a:noFill/>
              <a:ln w="508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41" name="Line"/>
              <p:cNvSpPr/>
              <p:nvPr/>
            </p:nvSpPr>
            <p:spPr>
              <a:xfrm>
                <a:off x="2892621" y="83904"/>
                <a:ext cx="283164" cy="1075535"/>
              </a:xfrm>
              <a:prstGeom prst="line">
                <a:avLst/>
              </a:prstGeom>
              <a:noFill/>
              <a:ln w="508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42" name="Line"/>
              <p:cNvSpPr/>
              <p:nvPr/>
            </p:nvSpPr>
            <p:spPr>
              <a:xfrm flipH="1">
                <a:off x="3851896" y="57713"/>
                <a:ext cx="158996" cy="1095897"/>
              </a:xfrm>
              <a:prstGeom prst="line">
                <a:avLst/>
              </a:prstGeom>
              <a:noFill/>
              <a:ln w="508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43" name="Line"/>
              <p:cNvSpPr/>
              <p:nvPr/>
            </p:nvSpPr>
            <p:spPr>
              <a:xfrm>
                <a:off x="3135413" y="67554"/>
                <a:ext cx="555394" cy="1068584"/>
              </a:xfrm>
              <a:prstGeom prst="line">
                <a:avLst/>
              </a:prstGeom>
              <a:noFill/>
              <a:ln w="508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44" name="Line"/>
              <p:cNvSpPr/>
              <p:nvPr/>
            </p:nvSpPr>
            <p:spPr>
              <a:xfrm flipH="1">
                <a:off x="-1" y="65791"/>
                <a:ext cx="184317" cy="1118823"/>
              </a:xfrm>
              <a:prstGeom prst="line">
                <a:avLst/>
              </a:prstGeom>
              <a:noFill/>
              <a:ln w="508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45" name="Line"/>
              <p:cNvSpPr/>
              <p:nvPr/>
            </p:nvSpPr>
            <p:spPr>
              <a:xfrm flipH="1">
                <a:off x="1491563" y="43706"/>
                <a:ext cx="488841" cy="1170625"/>
              </a:xfrm>
              <a:prstGeom prst="line">
                <a:avLst/>
              </a:prstGeom>
              <a:noFill/>
              <a:ln w="508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46" name="Line"/>
              <p:cNvSpPr/>
              <p:nvPr/>
            </p:nvSpPr>
            <p:spPr>
              <a:xfrm>
                <a:off x="1691218" y="66119"/>
                <a:ext cx="135580" cy="1094012"/>
              </a:xfrm>
              <a:prstGeom prst="line">
                <a:avLst/>
              </a:prstGeom>
              <a:noFill/>
              <a:ln w="508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47" name="Line"/>
              <p:cNvSpPr/>
              <p:nvPr/>
            </p:nvSpPr>
            <p:spPr>
              <a:xfrm>
                <a:off x="357280" y="92971"/>
                <a:ext cx="283164" cy="1075535"/>
              </a:xfrm>
              <a:prstGeom prst="line">
                <a:avLst/>
              </a:prstGeom>
              <a:noFill/>
              <a:ln w="508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48" name="Line"/>
              <p:cNvSpPr/>
              <p:nvPr/>
            </p:nvSpPr>
            <p:spPr>
              <a:xfrm flipH="1">
                <a:off x="1316555" y="66780"/>
                <a:ext cx="158996" cy="1095897"/>
              </a:xfrm>
              <a:prstGeom prst="line">
                <a:avLst/>
              </a:prstGeom>
              <a:noFill/>
              <a:ln w="508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49" name="Line"/>
              <p:cNvSpPr/>
              <p:nvPr/>
            </p:nvSpPr>
            <p:spPr>
              <a:xfrm>
                <a:off x="600072" y="76621"/>
                <a:ext cx="555394" cy="1068584"/>
              </a:xfrm>
              <a:prstGeom prst="line">
                <a:avLst/>
              </a:prstGeom>
              <a:noFill/>
              <a:ln w="508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50" name="Line"/>
              <p:cNvSpPr/>
              <p:nvPr/>
            </p:nvSpPr>
            <p:spPr>
              <a:xfrm flipH="1">
                <a:off x="1938136" y="118230"/>
                <a:ext cx="220683" cy="1040946"/>
              </a:xfrm>
              <a:prstGeom prst="line">
                <a:avLst/>
              </a:prstGeom>
              <a:noFill/>
              <a:ln w="508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51" name="Line"/>
              <p:cNvSpPr/>
              <p:nvPr/>
            </p:nvSpPr>
            <p:spPr>
              <a:xfrm>
                <a:off x="2299215" y="92956"/>
                <a:ext cx="135581" cy="1094011"/>
              </a:xfrm>
              <a:prstGeom prst="line">
                <a:avLst/>
              </a:prstGeom>
              <a:noFill/>
              <a:ln w="508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52" name="Line"/>
              <p:cNvSpPr/>
              <p:nvPr/>
            </p:nvSpPr>
            <p:spPr>
              <a:xfrm flipH="1">
                <a:off x="286601" y="136066"/>
                <a:ext cx="1002547" cy="1177673"/>
              </a:xfrm>
              <a:prstGeom prst="line">
                <a:avLst/>
              </a:prstGeom>
              <a:noFill/>
              <a:ln w="508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53" name="Line"/>
              <p:cNvSpPr/>
              <p:nvPr/>
            </p:nvSpPr>
            <p:spPr>
              <a:xfrm>
                <a:off x="3284016" y="38713"/>
                <a:ext cx="1100245" cy="1100245"/>
              </a:xfrm>
              <a:prstGeom prst="line">
                <a:avLst/>
              </a:prstGeom>
              <a:noFill/>
              <a:ln w="50800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857" name="Group"/>
            <p:cNvGrpSpPr/>
            <p:nvPr/>
          </p:nvGrpSpPr>
          <p:grpSpPr>
            <a:xfrm>
              <a:off x="-1" y="-1969087"/>
              <a:ext cx="2687953" cy="4994595"/>
              <a:chOff x="0" y="-1969086"/>
              <a:chExt cx="2687951" cy="4994593"/>
            </a:xfrm>
          </p:grpSpPr>
          <p:sp>
            <p:nvSpPr>
              <p:cNvPr id="855" name="many many edges"/>
              <p:cNvSpPr/>
              <p:nvPr/>
            </p:nvSpPr>
            <p:spPr>
              <a:xfrm>
                <a:off x="0" y="3025507"/>
                <a:ext cx="2538698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lnSpc>
                    <a:spcPct val="80000"/>
                  </a:lnSpc>
                  <a:spcBef>
                    <a:spcPts val="1000"/>
                  </a:spcBef>
                  <a:defRPr sz="3600">
                    <a:solidFill>
                      <a:schemeClr val="accent2">
                        <a:hueOff val="167855"/>
                        <a:satOff val="17755"/>
                        <a:lumOff val="-16671"/>
                      </a:schemeClr>
                    </a:solidFill>
                    <a:latin typeface="Noteworthy Bold"/>
                    <a:ea typeface="Noteworthy Bold"/>
                    <a:cs typeface="Noteworthy Bold"/>
                    <a:sym typeface="Noteworthy Bold"/>
                  </a:defRPr>
                </a:lvl1pPr>
              </a:lstStyle>
              <a:p>
                <a:r>
                  <a:t>many many edges</a:t>
                </a:r>
              </a:p>
            </p:txBody>
          </p:sp>
          <p:pic>
            <p:nvPicPr>
              <p:cNvPr id="861" name="Connection Line" descr="Connection Lin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0101" y="-1969087"/>
                <a:ext cx="457851" cy="2404682"/>
              </a:xfrm>
              <a:prstGeom prst="rect">
                <a:avLst/>
              </a:prstGeom>
              <a:effectLst/>
            </p:spPr>
          </p:pic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7" grpId="1" animBg="1" advAuto="0"/>
      <p:bldP spid="858" grpId="2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venir Next Condensed Regular"/>
        <a:ea typeface="Avenir Next Condensed Regular"/>
        <a:cs typeface="Avenir Next Condensed Regular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Noteworthy Light"/>
            <a:ea typeface="Noteworthy Light"/>
            <a:cs typeface="Noteworthy Light"/>
            <a:sym typeface="Noteworthy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venir Next Condensed Regular"/>
        <a:ea typeface="Avenir Next Condensed Regular"/>
        <a:cs typeface="Avenir Next Condensed Regular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Noteworthy Light"/>
            <a:ea typeface="Noteworthy Light"/>
            <a:cs typeface="Noteworthy Light"/>
            <a:sym typeface="Noteworthy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676</Words>
  <Application>Microsoft Macintosh PowerPoint</Application>
  <PresentationFormat>Custom</PresentationFormat>
  <Paragraphs>232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8" baseType="lpstr">
      <vt:lpstr>Abadi MT Condensed Extra Bold</vt:lpstr>
      <vt:lpstr>Abadi MT Condensed Light</vt:lpstr>
      <vt:lpstr>Apple Chancery</vt:lpstr>
      <vt:lpstr>Apple Symbols</vt:lpstr>
      <vt:lpstr>Avenir Next Condensed Demi Bold</vt:lpstr>
      <vt:lpstr>Avenir Next Condensed Medium</vt:lpstr>
      <vt:lpstr>Avenir Next Condensed Regular</vt:lpstr>
      <vt:lpstr>Cambria Math</vt:lpstr>
      <vt:lpstr>DIN Condensed Bold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Noteworthy Bold</vt:lpstr>
      <vt:lpstr>Noteworthy Light</vt:lpstr>
      <vt:lpstr>White</vt:lpstr>
      <vt:lpstr>Detecting Anomalies in Streaming Graphs</vt:lpstr>
      <vt:lpstr>Graphs are being created everywhere</vt:lpstr>
      <vt:lpstr>Many other settings…</vt:lpstr>
      <vt:lpstr>As a sequence of graph snapshots</vt:lpstr>
      <vt:lpstr>But sometimes unusual events happen</vt:lpstr>
      <vt:lpstr>PowerPoint Presentation</vt:lpstr>
      <vt:lpstr>Anomalies tend to involve…</vt:lpstr>
      <vt:lpstr>sudden (dis)appearance of  large dense directed subgraph</vt:lpstr>
      <vt:lpstr>sudden (dis)appearance of  large dense directed subgraph</vt:lpstr>
      <vt:lpstr>sudden (dis)appearance of  large dense directed subgraph</vt:lpstr>
      <vt:lpstr>sudden (dis)appearance of  large dense directed subgraph</vt:lpstr>
      <vt:lpstr>PowerPoint Presentation</vt:lpstr>
      <vt:lpstr>PowerPoint Presentation</vt:lpstr>
      <vt:lpstr>PowerPoint Presentation</vt:lpstr>
      <vt:lpstr>Overview of SpotLight</vt:lpstr>
      <vt:lpstr>SpotLight randomized graph sketching</vt:lpstr>
      <vt:lpstr>SpotLight at work on a stream</vt:lpstr>
      <vt:lpstr>PowerPoint Presentation</vt:lpstr>
      <vt:lpstr>The labeled DARPA  dataset</vt:lpstr>
      <vt:lpstr>DARPA: Precision and recall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Anomalies in Streaming Graphs</dc:title>
  <cp:lastModifiedBy>Christos Nick Faloutsos</cp:lastModifiedBy>
  <cp:revision>1</cp:revision>
  <dcterms:modified xsi:type="dcterms:W3CDTF">2021-05-01T18:44:48Z</dcterms:modified>
</cp:coreProperties>
</file>